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762" r:id="rId4"/>
  </p:sldMasterIdLst>
  <p:notesMasterIdLst>
    <p:notesMasterId r:id="rId113"/>
  </p:notesMasterIdLst>
  <p:handoutMasterIdLst>
    <p:handoutMasterId r:id="rId114"/>
  </p:handoutMasterIdLst>
  <p:sldIdLst>
    <p:sldId id="256" r:id="rId5"/>
    <p:sldId id="283" r:id="rId6"/>
    <p:sldId id="304" r:id="rId7"/>
    <p:sldId id="275" r:id="rId8"/>
    <p:sldId id="302" r:id="rId9"/>
    <p:sldId id="518" r:id="rId10"/>
    <p:sldId id="519" r:id="rId11"/>
    <p:sldId id="520" r:id="rId12"/>
    <p:sldId id="521" r:id="rId13"/>
    <p:sldId id="282" r:id="rId14"/>
    <p:sldId id="522" r:id="rId15"/>
    <p:sldId id="523" r:id="rId16"/>
    <p:sldId id="388" r:id="rId17"/>
    <p:sldId id="389" r:id="rId18"/>
    <p:sldId id="390" r:id="rId19"/>
    <p:sldId id="391" r:id="rId20"/>
    <p:sldId id="392" r:id="rId21"/>
    <p:sldId id="393" r:id="rId22"/>
    <p:sldId id="394" r:id="rId23"/>
    <p:sldId id="395" r:id="rId24"/>
    <p:sldId id="396" r:id="rId25"/>
    <p:sldId id="397" r:id="rId26"/>
    <p:sldId id="398" r:id="rId27"/>
    <p:sldId id="399" r:id="rId28"/>
    <p:sldId id="400" r:id="rId29"/>
    <p:sldId id="401" r:id="rId30"/>
    <p:sldId id="402" r:id="rId31"/>
    <p:sldId id="403" r:id="rId32"/>
    <p:sldId id="404" r:id="rId33"/>
    <p:sldId id="405" r:id="rId34"/>
    <p:sldId id="406" r:id="rId35"/>
    <p:sldId id="407" r:id="rId36"/>
    <p:sldId id="408" r:id="rId37"/>
    <p:sldId id="409" r:id="rId38"/>
    <p:sldId id="410" r:id="rId39"/>
    <p:sldId id="411" r:id="rId40"/>
    <p:sldId id="412" r:id="rId41"/>
    <p:sldId id="413" r:id="rId42"/>
    <p:sldId id="414" r:id="rId43"/>
    <p:sldId id="415" r:id="rId44"/>
    <p:sldId id="416" r:id="rId45"/>
    <p:sldId id="417" r:id="rId46"/>
    <p:sldId id="418" r:id="rId47"/>
    <p:sldId id="419" r:id="rId48"/>
    <p:sldId id="420" r:id="rId49"/>
    <p:sldId id="421" r:id="rId50"/>
    <p:sldId id="422" r:id="rId51"/>
    <p:sldId id="423" r:id="rId52"/>
    <p:sldId id="526" r:id="rId53"/>
    <p:sldId id="527" r:id="rId54"/>
    <p:sldId id="529" r:id="rId55"/>
    <p:sldId id="530" r:id="rId56"/>
    <p:sldId id="531" r:id="rId57"/>
    <p:sldId id="532" r:id="rId58"/>
    <p:sldId id="533" r:id="rId59"/>
    <p:sldId id="534" r:id="rId60"/>
    <p:sldId id="433" r:id="rId61"/>
    <p:sldId id="535" r:id="rId62"/>
    <p:sldId id="536" r:id="rId63"/>
    <p:sldId id="537" r:id="rId64"/>
    <p:sldId id="434" r:id="rId65"/>
    <p:sldId id="436" r:id="rId66"/>
    <p:sldId id="443" r:id="rId67"/>
    <p:sldId id="539" r:id="rId68"/>
    <p:sldId id="540" r:id="rId69"/>
    <p:sldId id="541" r:id="rId70"/>
    <p:sldId id="435" r:id="rId71"/>
    <p:sldId id="438" r:id="rId72"/>
    <p:sldId id="439" r:id="rId73"/>
    <p:sldId id="542" r:id="rId74"/>
    <p:sldId id="441" r:id="rId75"/>
    <p:sldId id="545" r:id="rId76"/>
    <p:sldId id="440" r:id="rId77"/>
    <p:sldId id="451" r:id="rId78"/>
    <p:sldId id="452" r:id="rId79"/>
    <p:sldId id="453" r:id="rId80"/>
    <p:sldId id="454" r:id="rId81"/>
    <p:sldId id="544" r:id="rId82"/>
    <p:sldId id="543" r:id="rId83"/>
    <p:sldId id="547" r:id="rId84"/>
    <p:sldId id="546" r:id="rId85"/>
    <p:sldId id="573" r:id="rId86"/>
    <p:sldId id="574" r:id="rId87"/>
    <p:sldId id="575" r:id="rId88"/>
    <p:sldId id="474" r:id="rId89"/>
    <p:sldId id="548" r:id="rId90"/>
    <p:sldId id="552" r:id="rId91"/>
    <p:sldId id="553" r:id="rId92"/>
    <p:sldId id="554" r:id="rId93"/>
    <p:sldId id="555" r:id="rId94"/>
    <p:sldId id="556" r:id="rId95"/>
    <p:sldId id="557" r:id="rId96"/>
    <p:sldId id="558" r:id="rId97"/>
    <p:sldId id="559" r:id="rId98"/>
    <p:sldId id="560" r:id="rId99"/>
    <p:sldId id="561" r:id="rId100"/>
    <p:sldId id="562" r:id="rId101"/>
    <p:sldId id="563" r:id="rId102"/>
    <p:sldId id="564" r:id="rId103"/>
    <p:sldId id="565" r:id="rId104"/>
    <p:sldId id="567" r:id="rId105"/>
    <p:sldId id="566" r:id="rId106"/>
    <p:sldId id="568" r:id="rId107"/>
    <p:sldId id="569" r:id="rId108"/>
    <p:sldId id="570" r:id="rId109"/>
    <p:sldId id="571" r:id="rId110"/>
    <p:sldId id="572" r:id="rId111"/>
    <p:sldId id="274" r:id="rId112"/>
  </p:sldIdLst>
  <p:sldSz cx="12192000" cy="6858000"/>
  <p:notesSz cx="7099300" cy="93853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362C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3353" autoAdjust="0"/>
  </p:normalViewPr>
  <p:slideViewPr>
    <p:cSldViewPr snapToGrid="0" snapToObjects="1">
      <p:cViewPr>
        <p:scale>
          <a:sx n="75" d="100"/>
          <a:sy n="75" d="100"/>
        </p:scale>
        <p:origin x="735" y="57"/>
      </p:cViewPr>
      <p:guideLst>
        <p:guide orient="horz" pos="2160"/>
        <p:guide pos="3840"/>
      </p:guideLst>
    </p:cSldViewPr>
  </p:slideViewPr>
  <p:notesTextViewPr>
    <p:cViewPr>
      <p:scale>
        <a:sx n="1" d="1"/>
        <a:sy n="1" d="1"/>
      </p:scale>
      <p:origin x="0" y="0"/>
    </p:cViewPr>
  </p:notesTextViewPr>
  <p:notesViewPr>
    <p:cSldViewPr snapToGrid="0" snapToObjects="1">
      <p:cViewPr varScale="1">
        <p:scale>
          <a:sx n="68" d="100"/>
          <a:sy n="68" d="100"/>
        </p:scale>
        <p:origin x="3288" y="84"/>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theme" Target="theme/theme1.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notesMaster" Target="notesMasters/notesMaster1.xml"/><Relationship Id="rId118" Type="http://schemas.openxmlformats.org/officeDocument/2006/relationships/tableStyles" Target="tableStyles.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handoutMaster" Target="handoutMasters/handout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presProps" Target="presProp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37F2D40-DF92-4ADE-A761-CBF896599CA3}"/>
              </a:ext>
            </a:extLst>
          </p:cNvPr>
          <p:cNvSpPr>
            <a:spLocks noGrp="1"/>
          </p:cNvSpPr>
          <p:nvPr>
            <p:ph type="hdr" sz="quarter"/>
          </p:nvPr>
        </p:nvSpPr>
        <p:spPr>
          <a:xfrm>
            <a:off x="0" y="0"/>
            <a:ext cx="3076363" cy="470895"/>
          </a:xfrm>
          <a:prstGeom prst="rect">
            <a:avLst/>
          </a:prstGeom>
        </p:spPr>
        <p:txBody>
          <a:bodyPr vert="horz" lIns="94192" tIns="47096" rIns="94192" bIns="47096" rtlCol="0"/>
          <a:lstStyle>
            <a:lvl1pPr algn="l">
              <a:defRPr sz="1200"/>
            </a:lvl1pPr>
          </a:lstStyle>
          <a:p>
            <a:endParaRPr lang="en-US" dirty="0"/>
          </a:p>
        </p:txBody>
      </p:sp>
      <p:sp>
        <p:nvSpPr>
          <p:cNvPr id="3" name="Date Placeholder 2">
            <a:extLst>
              <a:ext uri="{FF2B5EF4-FFF2-40B4-BE49-F238E27FC236}">
                <a16:creationId xmlns:a16="http://schemas.microsoft.com/office/drawing/2014/main" id="{874F42E9-55BA-437C-85B3-324B4E2BF264}"/>
              </a:ext>
            </a:extLst>
          </p:cNvPr>
          <p:cNvSpPr>
            <a:spLocks noGrp="1"/>
          </p:cNvSpPr>
          <p:nvPr>
            <p:ph type="dt" sz="quarter" idx="1"/>
          </p:nvPr>
        </p:nvSpPr>
        <p:spPr>
          <a:xfrm>
            <a:off x="4021294" y="0"/>
            <a:ext cx="3076363" cy="470895"/>
          </a:xfrm>
          <a:prstGeom prst="rect">
            <a:avLst/>
          </a:prstGeom>
        </p:spPr>
        <p:txBody>
          <a:bodyPr vert="horz" lIns="94192" tIns="47096" rIns="94192" bIns="47096" rtlCol="0"/>
          <a:lstStyle>
            <a:lvl1pPr algn="r">
              <a:defRPr sz="1200"/>
            </a:lvl1pPr>
          </a:lstStyle>
          <a:p>
            <a:fld id="{866D81A9-CFC2-4640-899E-DD3E177BE50A}" type="datetimeFigureOut">
              <a:rPr lang="en-US" smtClean="0"/>
              <a:t>5/18/2024</a:t>
            </a:fld>
            <a:endParaRPr lang="en-US" dirty="0"/>
          </a:p>
        </p:txBody>
      </p:sp>
      <p:sp>
        <p:nvSpPr>
          <p:cNvPr id="4" name="Footer Placeholder 3">
            <a:extLst>
              <a:ext uri="{FF2B5EF4-FFF2-40B4-BE49-F238E27FC236}">
                <a16:creationId xmlns:a16="http://schemas.microsoft.com/office/drawing/2014/main" id="{407DF0FD-84A5-462F-A0AC-B2CEF6020C45}"/>
              </a:ext>
            </a:extLst>
          </p:cNvPr>
          <p:cNvSpPr>
            <a:spLocks noGrp="1"/>
          </p:cNvSpPr>
          <p:nvPr>
            <p:ph type="ftr" sz="quarter" idx="2"/>
          </p:nvPr>
        </p:nvSpPr>
        <p:spPr>
          <a:xfrm>
            <a:off x="0" y="8914407"/>
            <a:ext cx="3076363" cy="470894"/>
          </a:xfrm>
          <a:prstGeom prst="rect">
            <a:avLst/>
          </a:prstGeom>
        </p:spPr>
        <p:txBody>
          <a:bodyPr vert="horz" lIns="94192" tIns="47096" rIns="94192" bIns="47096"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5D85C710-014C-4C89-9B64-843B9863CEBF}"/>
              </a:ext>
            </a:extLst>
          </p:cNvPr>
          <p:cNvSpPr>
            <a:spLocks noGrp="1"/>
          </p:cNvSpPr>
          <p:nvPr>
            <p:ph type="sldNum" sz="quarter" idx="3"/>
          </p:nvPr>
        </p:nvSpPr>
        <p:spPr>
          <a:xfrm>
            <a:off x="4021294" y="8914407"/>
            <a:ext cx="3076363" cy="470894"/>
          </a:xfrm>
          <a:prstGeom prst="rect">
            <a:avLst/>
          </a:prstGeom>
        </p:spPr>
        <p:txBody>
          <a:bodyPr vert="horz" lIns="94192" tIns="47096" rIns="94192" bIns="47096" rtlCol="0" anchor="b"/>
          <a:lstStyle>
            <a:lvl1pPr algn="r">
              <a:defRPr sz="1200"/>
            </a:lvl1pPr>
          </a:lstStyle>
          <a:p>
            <a:fld id="{FEC605DA-80A8-4B7B-B889-6C5700BB4CEA}" type="slidenum">
              <a:rPr lang="en-US" smtClean="0"/>
              <a:t>‹#›</a:t>
            </a:fld>
            <a:endParaRPr lang="en-US" dirty="0"/>
          </a:p>
        </p:txBody>
      </p:sp>
    </p:spTree>
    <p:extLst>
      <p:ext uri="{BB962C8B-B14F-4D97-AF65-F5344CB8AC3E}">
        <p14:creationId xmlns:p14="http://schemas.microsoft.com/office/powerpoint/2010/main" val="21665392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470895"/>
          </a:xfrm>
          <a:prstGeom prst="rect">
            <a:avLst/>
          </a:prstGeom>
        </p:spPr>
        <p:txBody>
          <a:bodyPr vert="horz" lIns="94192" tIns="47096" rIns="94192" bIns="47096" rtlCol="0"/>
          <a:lstStyle>
            <a:lvl1pPr algn="l">
              <a:defRPr sz="1200"/>
            </a:lvl1pPr>
          </a:lstStyle>
          <a:p>
            <a:endParaRPr lang="en-US" dirty="0"/>
          </a:p>
        </p:txBody>
      </p:sp>
      <p:sp>
        <p:nvSpPr>
          <p:cNvPr id="3" name="Date Placeholder 2"/>
          <p:cNvSpPr>
            <a:spLocks noGrp="1"/>
          </p:cNvSpPr>
          <p:nvPr>
            <p:ph type="dt" idx="1"/>
          </p:nvPr>
        </p:nvSpPr>
        <p:spPr>
          <a:xfrm>
            <a:off x="4021294" y="0"/>
            <a:ext cx="3076363" cy="470895"/>
          </a:xfrm>
          <a:prstGeom prst="rect">
            <a:avLst/>
          </a:prstGeom>
        </p:spPr>
        <p:txBody>
          <a:bodyPr vert="horz" lIns="94192" tIns="47096" rIns="94192" bIns="47096" rtlCol="0"/>
          <a:lstStyle>
            <a:lvl1pPr algn="r">
              <a:defRPr sz="1200"/>
            </a:lvl1pPr>
          </a:lstStyle>
          <a:p>
            <a:fld id="{AA1E50F4-C55A-473A-A70B-4B042EF011A9}" type="datetimeFigureOut">
              <a:rPr lang="en-US" smtClean="0"/>
              <a:t>5/18/2024</a:t>
            </a:fld>
            <a:endParaRPr lang="en-US" dirty="0"/>
          </a:p>
        </p:txBody>
      </p:sp>
      <p:sp>
        <p:nvSpPr>
          <p:cNvPr id="4" name="Slide Image Placeholder 3"/>
          <p:cNvSpPr>
            <a:spLocks noGrp="1" noRot="1" noChangeAspect="1"/>
          </p:cNvSpPr>
          <p:nvPr>
            <p:ph type="sldImg" idx="2"/>
          </p:nvPr>
        </p:nvSpPr>
        <p:spPr>
          <a:xfrm>
            <a:off x="735013" y="1173163"/>
            <a:ext cx="5629275" cy="3167062"/>
          </a:xfrm>
          <a:prstGeom prst="rect">
            <a:avLst/>
          </a:prstGeom>
          <a:noFill/>
          <a:ln w="12700">
            <a:solidFill>
              <a:prstClr val="black"/>
            </a:solidFill>
          </a:ln>
        </p:spPr>
        <p:txBody>
          <a:bodyPr vert="horz" lIns="94192" tIns="47096" rIns="94192" bIns="47096" rtlCol="0" anchor="ctr"/>
          <a:lstStyle/>
          <a:p>
            <a:endParaRPr lang="en-US" dirty="0"/>
          </a:p>
        </p:txBody>
      </p:sp>
      <p:sp>
        <p:nvSpPr>
          <p:cNvPr id="5" name="Notes Placeholder 4"/>
          <p:cNvSpPr>
            <a:spLocks noGrp="1"/>
          </p:cNvSpPr>
          <p:nvPr>
            <p:ph type="body" sz="quarter" idx="3"/>
          </p:nvPr>
        </p:nvSpPr>
        <p:spPr>
          <a:xfrm>
            <a:off x="709930" y="4516676"/>
            <a:ext cx="5679440" cy="3695462"/>
          </a:xfrm>
          <a:prstGeom prst="rect">
            <a:avLst/>
          </a:prstGeom>
        </p:spPr>
        <p:txBody>
          <a:bodyPr vert="horz" lIns="94192" tIns="47096" rIns="94192" bIns="4709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4407"/>
            <a:ext cx="3076363" cy="470894"/>
          </a:xfrm>
          <a:prstGeom prst="rect">
            <a:avLst/>
          </a:prstGeom>
        </p:spPr>
        <p:txBody>
          <a:bodyPr vert="horz" lIns="94192" tIns="47096" rIns="94192" bIns="47096"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1294" y="8914407"/>
            <a:ext cx="3076363" cy="470894"/>
          </a:xfrm>
          <a:prstGeom prst="rect">
            <a:avLst/>
          </a:prstGeom>
        </p:spPr>
        <p:txBody>
          <a:bodyPr vert="horz" lIns="94192" tIns="47096" rIns="94192" bIns="47096" rtlCol="0" anchor="b"/>
          <a:lstStyle>
            <a:lvl1pPr algn="r">
              <a:defRPr sz="1200"/>
            </a:lvl1pPr>
          </a:lstStyle>
          <a:p>
            <a:fld id="{F3544625-0ADF-4414-89A2-9E135F0C849F}" type="slidenum">
              <a:rPr lang="en-US" smtClean="0"/>
              <a:t>‹#›</a:t>
            </a:fld>
            <a:endParaRPr lang="en-US" dirty="0"/>
          </a:p>
        </p:txBody>
      </p:sp>
    </p:spTree>
    <p:extLst>
      <p:ext uri="{BB962C8B-B14F-4D97-AF65-F5344CB8AC3E}">
        <p14:creationId xmlns:p14="http://schemas.microsoft.com/office/powerpoint/2010/main" val="11222280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544625-0ADF-4414-89A2-9E135F0C849F}" type="slidenum">
              <a:rPr lang="en-US" smtClean="0"/>
              <a:t>1</a:t>
            </a:fld>
            <a:endParaRPr lang="en-US" dirty="0"/>
          </a:p>
        </p:txBody>
      </p:sp>
    </p:spTree>
    <p:extLst>
      <p:ext uri="{BB962C8B-B14F-4D97-AF65-F5344CB8AC3E}">
        <p14:creationId xmlns:p14="http://schemas.microsoft.com/office/powerpoint/2010/main" val="37498086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10</a:t>
            </a:fld>
            <a:endParaRPr lang="en-US" dirty="0"/>
          </a:p>
        </p:txBody>
      </p:sp>
    </p:spTree>
    <p:extLst>
      <p:ext uri="{BB962C8B-B14F-4D97-AF65-F5344CB8AC3E}">
        <p14:creationId xmlns:p14="http://schemas.microsoft.com/office/powerpoint/2010/main" val="2637647410"/>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100</a:t>
            </a:fld>
            <a:endParaRPr lang="en-US" dirty="0"/>
          </a:p>
        </p:txBody>
      </p:sp>
    </p:spTree>
    <p:extLst>
      <p:ext uri="{BB962C8B-B14F-4D97-AF65-F5344CB8AC3E}">
        <p14:creationId xmlns:p14="http://schemas.microsoft.com/office/powerpoint/2010/main" val="3331381066"/>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101</a:t>
            </a:fld>
            <a:endParaRPr lang="en-US" dirty="0"/>
          </a:p>
        </p:txBody>
      </p:sp>
    </p:spTree>
    <p:extLst>
      <p:ext uri="{BB962C8B-B14F-4D97-AF65-F5344CB8AC3E}">
        <p14:creationId xmlns:p14="http://schemas.microsoft.com/office/powerpoint/2010/main" val="3763334007"/>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102</a:t>
            </a:fld>
            <a:endParaRPr lang="en-US" dirty="0"/>
          </a:p>
        </p:txBody>
      </p:sp>
    </p:spTree>
    <p:extLst>
      <p:ext uri="{BB962C8B-B14F-4D97-AF65-F5344CB8AC3E}">
        <p14:creationId xmlns:p14="http://schemas.microsoft.com/office/powerpoint/2010/main" val="4103808205"/>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103</a:t>
            </a:fld>
            <a:endParaRPr lang="en-US" dirty="0"/>
          </a:p>
        </p:txBody>
      </p:sp>
    </p:spTree>
    <p:extLst>
      <p:ext uri="{BB962C8B-B14F-4D97-AF65-F5344CB8AC3E}">
        <p14:creationId xmlns:p14="http://schemas.microsoft.com/office/powerpoint/2010/main" val="717660606"/>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104</a:t>
            </a:fld>
            <a:endParaRPr lang="en-US" dirty="0"/>
          </a:p>
        </p:txBody>
      </p:sp>
    </p:spTree>
    <p:extLst>
      <p:ext uri="{BB962C8B-B14F-4D97-AF65-F5344CB8AC3E}">
        <p14:creationId xmlns:p14="http://schemas.microsoft.com/office/powerpoint/2010/main" val="949793447"/>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105</a:t>
            </a:fld>
            <a:endParaRPr lang="en-US" dirty="0"/>
          </a:p>
        </p:txBody>
      </p:sp>
    </p:spTree>
    <p:extLst>
      <p:ext uri="{BB962C8B-B14F-4D97-AF65-F5344CB8AC3E}">
        <p14:creationId xmlns:p14="http://schemas.microsoft.com/office/powerpoint/2010/main" val="1027279263"/>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106</a:t>
            </a:fld>
            <a:endParaRPr lang="en-US" dirty="0"/>
          </a:p>
        </p:txBody>
      </p:sp>
    </p:spTree>
    <p:extLst>
      <p:ext uri="{BB962C8B-B14F-4D97-AF65-F5344CB8AC3E}">
        <p14:creationId xmlns:p14="http://schemas.microsoft.com/office/powerpoint/2010/main" val="1809977224"/>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107</a:t>
            </a:fld>
            <a:endParaRPr lang="en-US" dirty="0"/>
          </a:p>
        </p:txBody>
      </p:sp>
    </p:spTree>
    <p:extLst>
      <p:ext uri="{BB962C8B-B14F-4D97-AF65-F5344CB8AC3E}">
        <p14:creationId xmlns:p14="http://schemas.microsoft.com/office/powerpoint/2010/main" val="2379680209"/>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544625-0ADF-4414-89A2-9E135F0C849F}" type="slidenum">
              <a:rPr lang="en-US" smtClean="0"/>
              <a:t>108</a:t>
            </a:fld>
            <a:endParaRPr lang="en-US" dirty="0"/>
          </a:p>
        </p:txBody>
      </p:sp>
    </p:spTree>
    <p:extLst>
      <p:ext uri="{BB962C8B-B14F-4D97-AF65-F5344CB8AC3E}">
        <p14:creationId xmlns:p14="http://schemas.microsoft.com/office/powerpoint/2010/main" val="2048347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11</a:t>
            </a:fld>
            <a:endParaRPr lang="en-US" dirty="0"/>
          </a:p>
        </p:txBody>
      </p:sp>
    </p:spTree>
    <p:extLst>
      <p:ext uri="{BB962C8B-B14F-4D97-AF65-F5344CB8AC3E}">
        <p14:creationId xmlns:p14="http://schemas.microsoft.com/office/powerpoint/2010/main" val="36693105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12</a:t>
            </a:fld>
            <a:endParaRPr lang="en-US" dirty="0"/>
          </a:p>
        </p:txBody>
      </p:sp>
    </p:spTree>
    <p:extLst>
      <p:ext uri="{BB962C8B-B14F-4D97-AF65-F5344CB8AC3E}">
        <p14:creationId xmlns:p14="http://schemas.microsoft.com/office/powerpoint/2010/main" val="22569802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13</a:t>
            </a:fld>
            <a:endParaRPr lang="en-US" dirty="0"/>
          </a:p>
        </p:txBody>
      </p:sp>
    </p:spTree>
    <p:extLst>
      <p:ext uri="{BB962C8B-B14F-4D97-AF65-F5344CB8AC3E}">
        <p14:creationId xmlns:p14="http://schemas.microsoft.com/office/powerpoint/2010/main" val="40773228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14</a:t>
            </a:fld>
            <a:endParaRPr lang="en-US" dirty="0"/>
          </a:p>
        </p:txBody>
      </p:sp>
    </p:spTree>
    <p:extLst>
      <p:ext uri="{BB962C8B-B14F-4D97-AF65-F5344CB8AC3E}">
        <p14:creationId xmlns:p14="http://schemas.microsoft.com/office/powerpoint/2010/main" val="2201153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15</a:t>
            </a:fld>
            <a:endParaRPr lang="en-US" dirty="0"/>
          </a:p>
        </p:txBody>
      </p:sp>
    </p:spTree>
    <p:extLst>
      <p:ext uri="{BB962C8B-B14F-4D97-AF65-F5344CB8AC3E}">
        <p14:creationId xmlns:p14="http://schemas.microsoft.com/office/powerpoint/2010/main" val="28926431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16</a:t>
            </a:fld>
            <a:endParaRPr lang="en-US" dirty="0"/>
          </a:p>
        </p:txBody>
      </p:sp>
    </p:spTree>
    <p:extLst>
      <p:ext uri="{BB962C8B-B14F-4D97-AF65-F5344CB8AC3E}">
        <p14:creationId xmlns:p14="http://schemas.microsoft.com/office/powerpoint/2010/main" val="32814489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17</a:t>
            </a:fld>
            <a:endParaRPr lang="en-US" dirty="0"/>
          </a:p>
        </p:txBody>
      </p:sp>
    </p:spTree>
    <p:extLst>
      <p:ext uri="{BB962C8B-B14F-4D97-AF65-F5344CB8AC3E}">
        <p14:creationId xmlns:p14="http://schemas.microsoft.com/office/powerpoint/2010/main" val="36149832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18</a:t>
            </a:fld>
            <a:endParaRPr lang="en-US" dirty="0"/>
          </a:p>
        </p:txBody>
      </p:sp>
    </p:spTree>
    <p:extLst>
      <p:ext uri="{BB962C8B-B14F-4D97-AF65-F5344CB8AC3E}">
        <p14:creationId xmlns:p14="http://schemas.microsoft.com/office/powerpoint/2010/main" val="26455505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19</a:t>
            </a:fld>
            <a:endParaRPr lang="en-US" dirty="0"/>
          </a:p>
        </p:txBody>
      </p:sp>
    </p:spTree>
    <p:extLst>
      <p:ext uri="{BB962C8B-B14F-4D97-AF65-F5344CB8AC3E}">
        <p14:creationId xmlns:p14="http://schemas.microsoft.com/office/powerpoint/2010/main" val="28352370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2</a:t>
            </a:fld>
            <a:endParaRPr lang="en-US" dirty="0"/>
          </a:p>
        </p:txBody>
      </p:sp>
    </p:spTree>
    <p:extLst>
      <p:ext uri="{BB962C8B-B14F-4D97-AF65-F5344CB8AC3E}">
        <p14:creationId xmlns:p14="http://schemas.microsoft.com/office/powerpoint/2010/main" val="27023342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20</a:t>
            </a:fld>
            <a:endParaRPr lang="en-US" dirty="0"/>
          </a:p>
        </p:txBody>
      </p:sp>
    </p:spTree>
    <p:extLst>
      <p:ext uri="{BB962C8B-B14F-4D97-AF65-F5344CB8AC3E}">
        <p14:creationId xmlns:p14="http://schemas.microsoft.com/office/powerpoint/2010/main" val="2519235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21</a:t>
            </a:fld>
            <a:endParaRPr lang="en-US" dirty="0"/>
          </a:p>
        </p:txBody>
      </p:sp>
    </p:spTree>
    <p:extLst>
      <p:ext uri="{BB962C8B-B14F-4D97-AF65-F5344CB8AC3E}">
        <p14:creationId xmlns:p14="http://schemas.microsoft.com/office/powerpoint/2010/main" val="29451101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22</a:t>
            </a:fld>
            <a:endParaRPr lang="en-US" dirty="0"/>
          </a:p>
        </p:txBody>
      </p:sp>
    </p:spTree>
    <p:extLst>
      <p:ext uri="{BB962C8B-B14F-4D97-AF65-F5344CB8AC3E}">
        <p14:creationId xmlns:p14="http://schemas.microsoft.com/office/powerpoint/2010/main" val="37280905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23</a:t>
            </a:fld>
            <a:endParaRPr lang="en-US" dirty="0"/>
          </a:p>
        </p:txBody>
      </p:sp>
    </p:spTree>
    <p:extLst>
      <p:ext uri="{BB962C8B-B14F-4D97-AF65-F5344CB8AC3E}">
        <p14:creationId xmlns:p14="http://schemas.microsoft.com/office/powerpoint/2010/main" val="35643698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24</a:t>
            </a:fld>
            <a:endParaRPr lang="en-US" dirty="0"/>
          </a:p>
        </p:txBody>
      </p:sp>
    </p:spTree>
    <p:extLst>
      <p:ext uri="{BB962C8B-B14F-4D97-AF65-F5344CB8AC3E}">
        <p14:creationId xmlns:p14="http://schemas.microsoft.com/office/powerpoint/2010/main" val="36471630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25</a:t>
            </a:fld>
            <a:endParaRPr lang="en-US" dirty="0"/>
          </a:p>
        </p:txBody>
      </p:sp>
    </p:spTree>
    <p:extLst>
      <p:ext uri="{BB962C8B-B14F-4D97-AF65-F5344CB8AC3E}">
        <p14:creationId xmlns:p14="http://schemas.microsoft.com/office/powerpoint/2010/main" val="21504030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26</a:t>
            </a:fld>
            <a:endParaRPr lang="en-US" dirty="0"/>
          </a:p>
        </p:txBody>
      </p:sp>
    </p:spTree>
    <p:extLst>
      <p:ext uri="{BB962C8B-B14F-4D97-AF65-F5344CB8AC3E}">
        <p14:creationId xmlns:p14="http://schemas.microsoft.com/office/powerpoint/2010/main" val="3414673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27</a:t>
            </a:fld>
            <a:endParaRPr lang="en-US" dirty="0"/>
          </a:p>
        </p:txBody>
      </p:sp>
    </p:spTree>
    <p:extLst>
      <p:ext uri="{BB962C8B-B14F-4D97-AF65-F5344CB8AC3E}">
        <p14:creationId xmlns:p14="http://schemas.microsoft.com/office/powerpoint/2010/main" val="24322000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28</a:t>
            </a:fld>
            <a:endParaRPr lang="en-US" dirty="0"/>
          </a:p>
        </p:txBody>
      </p:sp>
    </p:spTree>
    <p:extLst>
      <p:ext uri="{BB962C8B-B14F-4D97-AF65-F5344CB8AC3E}">
        <p14:creationId xmlns:p14="http://schemas.microsoft.com/office/powerpoint/2010/main" val="6605068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29</a:t>
            </a:fld>
            <a:endParaRPr lang="en-US" dirty="0"/>
          </a:p>
        </p:txBody>
      </p:sp>
    </p:spTree>
    <p:extLst>
      <p:ext uri="{BB962C8B-B14F-4D97-AF65-F5344CB8AC3E}">
        <p14:creationId xmlns:p14="http://schemas.microsoft.com/office/powerpoint/2010/main" val="18464557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3</a:t>
            </a:fld>
            <a:endParaRPr lang="en-US" dirty="0"/>
          </a:p>
        </p:txBody>
      </p:sp>
    </p:spTree>
    <p:extLst>
      <p:ext uri="{BB962C8B-B14F-4D97-AF65-F5344CB8AC3E}">
        <p14:creationId xmlns:p14="http://schemas.microsoft.com/office/powerpoint/2010/main" val="8664721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30</a:t>
            </a:fld>
            <a:endParaRPr lang="en-US" dirty="0"/>
          </a:p>
        </p:txBody>
      </p:sp>
    </p:spTree>
    <p:extLst>
      <p:ext uri="{BB962C8B-B14F-4D97-AF65-F5344CB8AC3E}">
        <p14:creationId xmlns:p14="http://schemas.microsoft.com/office/powerpoint/2010/main" val="8314107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31</a:t>
            </a:fld>
            <a:endParaRPr lang="en-US" dirty="0"/>
          </a:p>
        </p:txBody>
      </p:sp>
    </p:spTree>
    <p:extLst>
      <p:ext uri="{BB962C8B-B14F-4D97-AF65-F5344CB8AC3E}">
        <p14:creationId xmlns:p14="http://schemas.microsoft.com/office/powerpoint/2010/main" val="376311678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32</a:t>
            </a:fld>
            <a:endParaRPr lang="en-US" dirty="0"/>
          </a:p>
        </p:txBody>
      </p:sp>
    </p:spTree>
    <p:extLst>
      <p:ext uri="{BB962C8B-B14F-4D97-AF65-F5344CB8AC3E}">
        <p14:creationId xmlns:p14="http://schemas.microsoft.com/office/powerpoint/2010/main" val="11060405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33</a:t>
            </a:fld>
            <a:endParaRPr lang="en-US" dirty="0"/>
          </a:p>
        </p:txBody>
      </p:sp>
    </p:spTree>
    <p:extLst>
      <p:ext uri="{BB962C8B-B14F-4D97-AF65-F5344CB8AC3E}">
        <p14:creationId xmlns:p14="http://schemas.microsoft.com/office/powerpoint/2010/main" val="5514703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34</a:t>
            </a:fld>
            <a:endParaRPr lang="en-US" dirty="0"/>
          </a:p>
        </p:txBody>
      </p:sp>
    </p:spTree>
    <p:extLst>
      <p:ext uri="{BB962C8B-B14F-4D97-AF65-F5344CB8AC3E}">
        <p14:creationId xmlns:p14="http://schemas.microsoft.com/office/powerpoint/2010/main" val="11636995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35</a:t>
            </a:fld>
            <a:endParaRPr lang="en-US" dirty="0"/>
          </a:p>
        </p:txBody>
      </p:sp>
    </p:spTree>
    <p:extLst>
      <p:ext uri="{BB962C8B-B14F-4D97-AF65-F5344CB8AC3E}">
        <p14:creationId xmlns:p14="http://schemas.microsoft.com/office/powerpoint/2010/main" val="38216256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36</a:t>
            </a:fld>
            <a:endParaRPr lang="en-US" dirty="0"/>
          </a:p>
        </p:txBody>
      </p:sp>
    </p:spTree>
    <p:extLst>
      <p:ext uri="{BB962C8B-B14F-4D97-AF65-F5344CB8AC3E}">
        <p14:creationId xmlns:p14="http://schemas.microsoft.com/office/powerpoint/2010/main" val="289276493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37</a:t>
            </a:fld>
            <a:endParaRPr lang="en-US" dirty="0"/>
          </a:p>
        </p:txBody>
      </p:sp>
    </p:spTree>
    <p:extLst>
      <p:ext uri="{BB962C8B-B14F-4D97-AF65-F5344CB8AC3E}">
        <p14:creationId xmlns:p14="http://schemas.microsoft.com/office/powerpoint/2010/main" val="10190100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38</a:t>
            </a:fld>
            <a:endParaRPr lang="en-US" dirty="0"/>
          </a:p>
        </p:txBody>
      </p:sp>
    </p:spTree>
    <p:extLst>
      <p:ext uri="{BB962C8B-B14F-4D97-AF65-F5344CB8AC3E}">
        <p14:creationId xmlns:p14="http://schemas.microsoft.com/office/powerpoint/2010/main" val="128957352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39</a:t>
            </a:fld>
            <a:endParaRPr lang="en-US" dirty="0"/>
          </a:p>
        </p:txBody>
      </p:sp>
    </p:spTree>
    <p:extLst>
      <p:ext uri="{BB962C8B-B14F-4D97-AF65-F5344CB8AC3E}">
        <p14:creationId xmlns:p14="http://schemas.microsoft.com/office/powerpoint/2010/main" val="9817852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4</a:t>
            </a:fld>
            <a:endParaRPr lang="en-US" dirty="0"/>
          </a:p>
        </p:txBody>
      </p:sp>
    </p:spTree>
    <p:extLst>
      <p:ext uri="{BB962C8B-B14F-4D97-AF65-F5344CB8AC3E}">
        <p14:creationId xmlns:p14="http://schemas.microsoft.com/office/powerpoint/2010/main" val="385393529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40</a:t>
            </a:fld>
            <a:endParaRPr lang="en-US" dirty="0"/>
          </a:p>
        </p:txBody>
      </p:sp>
    </p:spTree>
    <p:extLst>
      <p:ext uri="{BB962C8B-B14F-4D97-AF65-F5344CB8AC3E}">
        <p14:creationId xmlns:p14="http://schemas.microsoft.com/office/powerpoint/2010/main" val="28700452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41</a:t>
            </a:fld>
            <a:endParaRPr lang="en-US" dirty="0"/>
          </a:p>
        </p:txBody>
      </p:sp>
    </p:spTree>
    <p:extLst>
      <p:ext uri="{BB962C8B-B14F-4D97-AF65-F5344CB8AC3E}">
        <p14:creationId xmlns:p14="http://schemas.microsoft.com/office/powerpoint/2010/main" val="407709456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42</a:t>
            </a:fld>
            <a:endParaRPr lang="en-US" dirty="0"/>
          </a:p>
        </p:txBody>
      </p:sp>
    </p:spTree>
    <p:extLst>
      <p:ext uri="{BB962C8B-B14F-4D97-AF65-F5344CB8AC3E}">
        <p14:creationId xmlns:p14="http://schemas.microsoft.com/office/powerpoint/2010/main" val="31012247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43</a:t>
            </a:fld>
            <a:endParaRPr lang="en-US" dirty="0"/>
          </a:p>
        </p:txBody>
      </p:sp>
    </p:spTree>
    <p:extLst>
      <p:ext uri="{BB962C8B-B14F-4D97-AF65-F5344CB8AC3E}">
        <p14:creationId xmlns:p14="http://schemas.microsoft.com/office/powerpoint/2010/main" val="96209589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44</a:t>
            </a:fld>
            <a:endParaRPr lang="en-US" dirty="0"/>
          </a:p>
        </p:txBody>
      </p:sp>
    </p:spTree>
    <p:extLst>
      <p:ext uri="{BB962C8B-B14F-4D97-AF65-F5344CB8AC3E}">
        <p14:creationId xmlns:p14="http://schemas.microsoft.com/office/powerpoint/2010/main" val="227423571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45</a:t>
            </a:fld>
            <a:endParaRPr lang="en-US" dirty="0"/>
          </a:p>
        </p:txBody>
      </p:sp>
    </p:spTree>
    <p:extLst>
      <p:ext uri="{BB962C8B-B14F-4D97-AF65-F5344CB8AC3E}">
        <p14:creationId xmlns:p14="http://schemas.microsoft.com/office/powerpoint/2010/main" val="104644364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46</a:t>
            </a:fld>
            <a:endParaRPr lang="en-US" dirty="0"/>
          </a:p>
        </p:txBody>
      </p:sp>
    </p:spTree>
    <p:extLst>
      <p:ext uri="{BB962C8B-B14F-4D97-AF65-F5344CB8AC3E}">
        <p14:creationId xmlns:p14="http://schemas.microsoft.com/office/powerpoint/2010/main" val="80517615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47</a:t>
            </a:fld>
            <a:endParaRPr lang="en-US" dirty="0"/>
          </a:p>
        </p:txBody>
      </p:sp>
    </p:spTree>
    <p:extLst>
      <p:ext uri="{BB962C8B-B14F-4D97-AF65-F5344CB8AC3E}">
        <p14:creationId xmlns:p14="http://schemas.microsoft.com/office/powerpoint/2010/main" val="206790189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48</a:t>
            </a:fld>
            <a:endParaRPr lang="en-US" dirty="0"/>
          </a:p>
        </p:txBody>
      </p:sp>
    </p:spTree>
    <p:extLst>
      <p:ext uri="{BB962C8B-B14F-4D97-AF65-F5344CB8AC3E}">
        <p14:creationId xmlns:p14="http://schemas.microsoft.com/office/powerpoint/2010/main" val="259934963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49</a:t>
            </a:fld>
            <a:endParaRPr lang="en-US" dirty="0"/>
          </a:p>
        </p:txBody>
      </p:sp>
    </p:spTree>
    <p:extLst>
      <p:ext uri="{BB962C8B-B14F-4D97-AF65-F5344CB8AC3E}">
        <p14:creationId xmlns:p14="http://schemas.microsoft.com/office/powerpoint/2010/main" val="38218621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5</a:t>
            </a:fld>
            <a:endParaRPr lang="en-US" dirty="0"/>
          </a:p>
        </p:txBody>
      </p:sp>
    </p:spTree>
    <p:extLst>
      <p:ext uri="{BB962C8B-B14F-4D97-AF65-F5344CB8AC3E}">
        <p14:creationId xmlns:p14="http://schemas.microsoft.com/office/powerpoint/2010/main" val="278968009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50</a:t>
            </a:fld>
            <a:endParaRPr lang="en-US" dirty="0"/>
          </a:p>
        </p:txBody>
      </p:sp>
    </p:spTree>
    <p:extLst>
      <p:ext uri="{BB962C8B-B14F-4D97-AF65-F5344CB8AC3E}">
        <p14:creationId xmlns:p14="http://schemas.microsoft.com/office/powerpoint/2010/main" val="232972287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51</a:t>
            </a:fld>
            <a:endParaRPr lang="en-US" dirty="0"/>
          </a:p>
        </p:txBody>
      </p:sp>
    </p:spTree>
    <p:extLst>
      <p:ext uri="{BB962C8B-B14F-4D97-AF65-F5344CB8AC3E}">
        <p14:creationId xmlns:p14="http://schemas.microsoft.com/office/powerpoint/2010/main" val="140078069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52</a:t>
            </a:fld>
            <a:endParaRPr lang="en-US" dirty="0"/>
          </a:p>
        </p:txBody>
      </p:sp>
    </p:spTree>
    <p:extLst>
      <p:ext uri="{BB962C8B-B14F-4D97-AF65-F5344CB8AC3E}">
        <p14:creationId xmlns:p14="http://schemas.microsoft.com/office/powerpoint/2010/main" val="301211790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53</a:t>
            </a:fld>
            <a:endParaRPr lang="en-US" dirty="0"/>
          </a:p>
        </p:txBody>
      </p:sp>
    </p:spTree>
    <p:extLst>
      <p:ext uri="{BB962C8B-B14F-4D97-AF65-F5344CB8AC3E}">
        <p14:creationId xmlns:p14="http://schemas.microsoft.com/office/powerpoint/2010/main" val="123258545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54</a:t>
            </a:fld>
            <a:endParaRPr lang="en-US" dirty="0"/>
          </a:p>
        </p:txBody>
      </p:sp>
    </p:spTree>
    <p:extLst>
      <p:ext uri="{BB962C8B-B14F-4D97-AF65-F5344CB8AC3E}">
        <p14:creationId xmlns:p14="http://schemas.microsoft.com/office/powerpoint/2010/main" val="14422154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55</a:t>
            </a:fld>
            <a:endParaRPr lang="en-US" dirty="0"/>
          </a:p>
        </p:txBody>
      </p:sp>
    </p:spTree>
    <p:extLst>
      <p:ext uri="{BB962C8B-B14F-4D97-AF65-F5344CB8AC3E}">
        <p14:creationId xmlns:p14="http://schemas.microsoft.com/office/powerpoint/2010/main" val="178382707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56</a:t>
            </a:fld>
            <a:endParaRPr lang="en-US" dirty="0"/>
          </a:p>
        </p:txBody>
      </p:sp>
    </p:spTree>
    <p:extLst>
      <p:ext uri="{BB962C8B-B14F-4D97-AF65-F5344CB8AC3E}">
        <p14:creationId xmlns:p14="http://schemas.microsoft.com/office/powerpoint/2010/main" val="80348682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57</a:t>
            </a:fld>
            <a:endParaRPr lang="en-US" dirty="0"/>
          </a:p>
        </p:txBody>
      </p:sp>
    </p:spTree>
    <p:extLst>
      <p:ext uri="{BB962C8B-B14F-4D97-AF65-F5344CB8AC3E}">
        <p14:creationId xmlns:p14="http://schemas.microsoft.com/office/powerpoint/2010/main" val="326253392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58</a:t>
            </a:fld>
            <a:endParaRPr lang="en-US" dirty="0"/>
          </a:p>
        </p:txBody>
      </p:sp>
    </p:spTree>
    <p:extLst>
      <p:ext uri="{BB962C8B-B14F-4D97-AF65-F5344CB8AC3E}">
        <p14:creationId xmlns:p14="http://schemas.microsoft.com/office/powerpoint/2010/main" val="114105416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59</a:t>
            </a:fld>
            <a:endParaRPr lang="en-US" dirty="0"/>
          </a:p>
        </p:txBody>
      </p:sp>
    </p:spTree>
    <p:extLst>
      <p:ext uri="{BB962C8B-B14F-4D97-AF65-F5344CB8AC3E}">
        <p14:creationId xmlns:p14="http://schemas.microsoft.com/office/powerpoint/2010/main" val="10350446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6</a:t>
            </a:fld>
            <a:endParaRPr lang="en-US" dirty="0"/>
          </a:p>
        </p:txBody>
      </p:sp>
    </p:spTree>
    <p:extLst>
      <p:ext uri="{BB962C8B-B14F-4D97-AF65-F5344CB8AC3E}">
        <p14:creationId xmlns:p14="http://schemas.microsoft.com/office/powerpoint/2010/main" val="350265143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60</a:t>
            </a:fld>
            <a:endParaRPr lang="en-US" dirty="0"/>
          </a:p>
        </p:txBody>
      </p:sp>
    </p:spTree>
    <p:extLst>
      <p:ext uri="{BB962C8B-B14F-4D97-AF65-F5344CB8AC3E}">
        <p14:creationId xmlns:p14="http://schemas.microsoft.com/office/powerpoint/2010/main" val="220746526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61</a:t>
            </a:fld>
            <a:endParaRPr lang="en-US" dirty="0"/>
          </a:p>
        </p:txBody>
      </p:sp>
    </p:spTree>
    <p:extLst>
      <p:ext uri="{BB962C8B-B14F-4D97-AF65-F5344CB8AC3E}">
        <p14:creationId xmlns:p14="http://schemas.microsoft.com/office/powerpoint/2010/main" val="37208517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62</a:t>
            </a:fld>
            <a:endParaRPr lang="en-US" dirty="0"/>
          </a:p>
        </p:txBody>
      </p:sp>
    </p:spTree>
    <p:extLst>
      <p:ext uri="{BB962C8B-B14F-4D97-AF65-F5344CB8AC3E}">
        <p14:creationId xmlns:p14="http://schemas.microsoft.com/office/powerpoint/2010/main" val="129503879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63</a:t>
            </a:fld>
            <a:endParaRPr lang="en-US" dirty="0"/>
          </a:p>
        </p:txBody>
      </p:sp>
    </p:spTree>
    <p:extLst>
      <p:ext uri="{BB962C8B-B14F-4D97-AF65-F5344CB8AC3E}">
        <p14:creationId xmlns:p14="http://schemas.microsoft.com/office/powerpoint/2010/main" val="90935004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64</a:t>
            </a:fld>
            <a:endParaRPr lang="en-US" dirty="0"/>
          </a:p>
        </p:txBody>
      </p:sp>
    </p:spTree>
    <p:extLst>
      <p:ext uri="{BB962C8B-B14F-4D97-AF65-F5344CB8AC3E}">
        <p14:creationId xmlns:p14="http://schemas.microsoft.com/office/powerpoint/2010/main" val="199823789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65</a:t>
            </a:fld>
            <a:endParaRPr lang="en-US" dirty="0"/>
          </a:p>
        </p:txBody>
      </p:sp>
    </p:spTree>
    <p:extLst>
      <p:ext uri="{BB962C8B-B14F-4D97-AF65-F5344CB8AC3E}">
        <p14:creationId xmlns:p14="http://schemas.microsoft.com/office/powerpoint/2010/main" val="422201706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66</a:t>
            </a:fld>
            <a:endParaRPr lang="en-US" dirty="0"/>
          </a:p>
        </p:txBody>
      </p:sp>
    </p:spTree>
    <p:extLst>
      <p:ext uri="{BB962C8B-B14F-4D97-AF65-F5344CB8AC3E}">
        <p14:creationId xmlns:p14="http://schemas.microsoft.com/office/powerpoint/2010/main" val="345375933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67</a:t>
            </a:fld>
            <a:endParaRPr lang="en-US" dirty="0"/>
          </a:p>
        </p:txBody>
      </p:sp>
    </p:spTree>
    <p:extLst>
      <p:ext uri="{BB962C8B-B14F-4D97-AF65-F5344CB8AC3E}">
        <p14:creationId xmlns:p14="http://schemas.microsoft.com/office/powerpoint/2010/main" val="41406222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68</a:t>
            </a:fld>
            <a:endParaRPr lang="en-US" dirty="0"/>
          </a:p>
        </p:txBody>
      </p:sp>
    </p:spTree>
    <p:extLst>
      <p:ext uri="{BB962C8B-B14F-4D97-AF65-F5344CB8AC3E}">
        <p14:creationId xmlns:p14="http://schemas.microsoft.com/office/powerpoint/2010/main" val="214327313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69</a:t>
            </a:fld>
            <a:endParaRPr lang="en-US" dirty="0"/>
          </a:p>
        </p:txBody>
      </p:sp>
    </p:spTree>
    <p:extLst>
      <p:ext uri="{BB962C8B-B14F-4D97-AF65-F5344CB8AC3E}">
        <p14:creationId xmlns:p14="http://schemas.microsoft.com/office/powerpoint/2010/main" val="2448820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7</a:t>
            </a:fld>
            <a:endParaRPr lang="en-US" dirty="0"/>
          </a:p>
        </p:txBody>
      </p:sp>
    </p:spTree>
    <p:extLst>
      <p:ext uri="{BB962C8B-B14F-4D97-AF65-F5344CB8AC3E}">
        <p14:creationId xmlns:p14="http://schemas.microsoft.com/office/powerpoint/2010/main" val="142663242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70</a:t>
            </a:fld>
            <a:endParaRPr lang="en-US" dirty="0"/>
          </a:p>
        </p:txBody>
      </p:sp>
    </p:spTree>
    <p:extLst>
      <p:ext uri="{BB962C8B-B14F-4D97-AF65-F5344CB8AC3E}">
        <p14:creationId xmlns:p14="http://schemas.microsoft.com/office/powerpoint/2010/main" val="243389015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71</a:t>
            </a:fld>
            <a:endParaRPr lang="en-US" dirty="0"/>
          </a:p>
        </p:txBody>
      </p:sp>
    </p:spTree>
    <p:extLst>
      <p:ext uri="{BB962C8B-B14F-4D97-AF65-F5344CB8AC3E}">
        <p14:creationId xmlns:p14="http://schemas.microsoft.com/office/powerpoint/2010/main" val="409194128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72</a:t>
            </a:fld>
            <a:endParaRPr lang="en-US" dirty="0"/>
          </a:p>
        </p:txBody>
      </p:sp>
    </p:spTree>
    <p:extLst>
      <p:ext uri="{BB962C8B-B14F-4D97-AF65-F5344CB8AC3E}">
        <p14:creationId xmlns:p14="http://schemas.microsoft.com/office/powerpoint/2010/main" val="117803001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73</a:t>
            </a:fld>
            <a:endParaRPr lang="en-US" dirty="0"/>
          </a:p>
        </p:txBody>
      </p:sp>
    </p:spTree>
    <p:extLst>
      <p:ext uri="{BB962C8B-B14F-4D97-AF65-F5344CB8AC3E}">
        <p14:creationId xmlns:p14="http://schemas.microsoft.com/office/powerpoint/2010/main" val="357841210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74</a:t>
            </a:fld>
            <a:endParaRPr lang="en-US" dirty="0"/>
          </a:p>
        </p:txBody>
      </p:sp>
    </p:spTree>
    <p:extLst>
      <p:ext uri="{BB962C8B-B14F-4D97-AF65-F5344CB8AC3E}">
        <p14:creationId xmlns:p14="http://schemas.microsoft.com/office/powerpoint/2010/main" val="24940071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75</a:t>
            </a:fld>
            <a:endParaRPr lang="en-US" dirty="0"/>
          </a:p>
        </p:txBody>
      </p:sp>
    </p:spTree>
    <p:extLst>
      <p:ext uri="{BB962C8B-B14F-4D97-AF65-F5344CB8AC3E}">
        <p14:creationId xmlns:p14="http://schemas.microsoft.com/office/powerpoint/2010/main" val="284313749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76</a:t>
            </a:fld>
            <a:endParaRPr lang="en-US" dirty="0"/>
          </a:p>
        </p:txBody>
      </p:sp>
    </p:spTree>
    <p:extLst>
      <p:ext uri="{BB962C8B-B14F-4D97-AF65-F5344CB8AC3E}">
        <p14:creationId xmlns:p14="http://schemas.microsoft.com/office/powerpoint/2010/main" val="255666930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77</a:t>
            </a:fld>
            <a:endParaRPr lang="en-US" dirty="0"/>
          </a:p>
        </p:txBody>
      </p:sp>
    </p:spTree>
    <p:extLst>
      <p:ext uri="{BB962C8B-B14F-4D97-AF65-F5344CB8AC3E}">
        <p14:creationId xmlns:p14="http://schemas.microsoft.com/office/powerpoint/2010/main" val="6907566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78</a:t>
            </a:fld>
            <a:endParaRPr lang="en-US" dirty="0"/>
          </a:p>
        </p:txBody>
      </p:sp>
    </p:spTree>
    <p:extLst>
      <p:ext uri="{BB962C8B-B14F-4D97-AF65-F5344CB8AC3E}">
        <p14:creationId xmlns:p14="http://schemas.microsoft.com/office/powerpoint/2010/main" val="341076734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79</a:t>
            </a:fld>
            <a:endParaRPr lang="en-US" dirty="0"/>
          </a:p>
        </p:txBody>
      </p:sp>
    </p:spTree>
    <p:extLst>
      <p:ext uri="{BB962C8B-B14F-4D97-AF65-F5344CB8AC3E}">
        <p14:creationId xmlns:p14="http://schemas.microsoft.com/office/powerpoint/2010/main" val="15583133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8</a:t>
            </a:fld>
            <a:endParaRPr lang="en-US" dirty="0"/>
          </a:p>
        </p:txBody>
      </p:sp>
    </p:spTree>
    <p:extLst>
      <p:ext uri="{BB962C8B-B14F-4D97-AF65-F5344CB8AC3E}">
        <p14:creationId xmlns:p14="http://schemas.microsoft.com/office/powerpoint/2010/main" val="59868920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80</a:t>
            </a:fld>
            <a:endParaRPr lang="en-US" dirty="0"/>
          </a:p>
        </p:txBody>
      </p:sp>
    </p:spTree>
    <p:extLst>
      <p:ext uri="{BB962C8B-B14F-4D97-AF65-F5344CB8AC3E}">
        <p14:creationId xmlns:p14="http://schemas.microsoft.com/office/powerpoint/2010/main" val="84620135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81</a:t>
            </a:fld>
            <a:endParaRPr lang="en-US" dirty="0"/>
          </a:p>
        </p:txBody>
      </p:sp>
    </p:spTree>
    <p:extLst>
      <p:ext uri="{BB962C8B-B14F-4D97-AF65-F5344CB8AC3E}">
        <p14:creationId xmlns:p14="http://schemas.microsoft.com/office/powerpoint/2010/main" val="91636140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82</a:t>
            </a:fld>
            <a:endParaRPr lang="en-US" dirty="0"/>
          </a:p>
        </p:txBody>
      </p:sp>
    </p:spTree>
    <p:extLst>
      <p:ext uri="{BB962C8B-B14F-4D97-AF65-F5344CB8AC3E}">
        <p14:creationId xmlns:p14="http://schemas.microsoft.com/office/powerpoint/2010/main" val="76164954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83</a:t>
            </a:fld>
            <a:endParaRPr lang="en-US" dirty="0"/>
          </a:p>
        </p:txBody>
      </p:sp>
    </p:spTree>
    <p:extLst>
      <p:ext uri="{BB962C8B-B14F-4D97-AF65-F5344CB8AC3E}">
        <p14:creationId xmlns:p14="http://schemas.microsoft.com/office/powerpoint/2010/main" val="340145370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84</a:t>
            </a:fld>
            <a:endParaRPr lang="en-US" dirty="0"/>
          </a:p>
        </p:txBody>
      </p:sp>
    </p:spTree>
    <p:extLst>
      <p:ext uri="{BB962C8B-B14F-4D97-AF65-F5344CB8AC3E}">
        <p14:creationId xmlns:p14="http://schemas.microsoft.com/office/powerpoint/2010/main" val="1029691032"/>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85</a:t>
            </a:fld>
            <a:endParaRPr lang="en-US" dirty="0"/>
          </a:p>
        </p:txBody>
      </p:sp>
    </p:spTree>
    <p:extLst>
      <p:ext uri="{BB962C8B-B14F-4D97-AF65-F5344CB8AC3E}">
        <p14:creationId xmlns:p14="http://schemas.microsoft.com/office/powerpoint/2010/main" val="125236666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86</a:t>
            </a:fld>
            <a:endParaRPr lang="en-US" dirty="0"/>
          </a:p>
        </p:txBody>
      </p:sp>
    </p:spTree>
    <p:extLst>
      <p:ext uri="{BB962C8B-B14F-4D97-AF65-F5344CB8AC3E}">
        <p14:creationId xmlns:p14="http://schemas.microsoft.com/office/powerpoint/2010/main" val="235829770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87</a:t>
            </a:fld>
            <a:endParaRPr lang="en-US" dirty="0"/>
          </a:p>
        </p:txBody>
      </p:sp>
    </p:spTree>
    <p:extLst>
      <p:ext uri="{BB962C8B-B14F-4D97-AF65-F5344CB8AC3E}">
        <p14:creationId xmlns:p14="http://schemas.microsoft.com/office/powerpoint/2010/main" val="798023003"/>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88</a:t>
            </a:fld>
            <a:endParaRPr lang="en-US" dirty="0"/>
          </a:p>
        </p:txBody>
      </p:sp>
    </p:spTree>
    <p:extLst>
      <p:ext uri="{BB962C8B-B14F-4D97-AF65-F5344CB8AC3E}">
        <p14:creationId xmlns:p14="http://schemas.microsoft.com/office/powerpoint/2010/main" val="2242602774"/>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89</a:t>
            </a:fld>
            <a:endParaRPr lang="en-US" dirty="0"/>
          </a:p>
        </p:txBody>
      </p:sp>
    </p:spTree>
    <p:extLst>
      <p:ext uri="{BB962C8B-B14F-4D97-AF65-F5344CB8AC3E}">
        <p14:creationId xmlns:p14="http://schemas.microsoft.com/office/powerpoint/2010/main" val="36452132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9</a:t>
            </a:fld>
            <a:endParaRPr lang="en-US" dirty="0"/>
          </a:p>
        </p:txBody>
      </p:sp>
    </p:spTree>
    <p:extLst>
      <p:ext uri="{BB962C8B-B14F-4D97-AF65-F5344CB8AC3E}">
        <p14:creationId xmlns:p14="http://schemas.microsoft.com/office/powerpoint/2010/main" val="322219304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90</a:t>
            </a:fld>
            <a:endParaRPr lang="en-US" dirty="0"/>
          </a:p>
        </p:txBody>
      </p:sp>
    </p:spTree>
    <p:extLst>
      <p:ext uri="{BB962C8B-B14F-4D97-AF65-F5344CB8AC3E}">
        <p14:creationId xmlns:p14="http://schemas.microsoft.com/office/powerpoint/2010/main" val="1544055777"/>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91</a:t>
            </a:fld>
            <a:endParaRPr lang="en-US" dirty="0"/>
          </a:p>
        </p:txBody>
      </p:sp>
    </p:spTree>
    <p:extLst>
      <p:ext uri="{BB962C8B-B14F-4D97-AF65-F5344CB8AC3E}">
        <p14:creationId xmlns:p14="http://schemas.microsoft.com/office/powerpoint/2010/main" val="200218614"/>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92</a:t>
            </a:fld>
            <a:endParaRPr lang="en-US" dirty="0"/>
          </a:p>
        </p:txBody>
      </p:sp>
    </p:spTree>
    <p:extLst>
      <p:ext uri="{BB962C8B-B14F-4D97-AF65-F5344CB8AC3E}">
        <p14:creationId xmlns:p14="http://schemas.microsoft.com/office/powerpoint/2010/main" val="1569144766"/>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93</a:t>
            </a:fld>
            <a:endParaRPr lang="en-US" dirty="0"/>
          </a:p>
        </p:txBody>
      </p:sp>
    </p:spTree>
    <p:extLst>
      <p:ext uri="{BB962C8B-B14F-4D97-AF65-F5344CB8AC3E}">
        <p14:creationId xmlns:p14="http://schemas.microsoft.com/office/powerpoint/2010/main" val="2369347427"/>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94</a:t>
            </a:fld>
            <a:endParaRPr lang="en-US" dirty="0"/>
          </a:p>
        </p:txBody>
      </p:sp>
    </p:spTree>
    <p:extLst>
      <p:ext uri="{BB962C8B-B14F-4D97-AF65-F5344CB8AC3E}">
        <p14:creationId xmlns:p14="http://schemas.microsoft.com/office/powerpoint/2010/main" val="260699727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95</a:t>
            </a:fld>
            <a:endParaRPr lang="en-US" dirty="0"/>
          </a:p>
        </p:txBody>
      </p:sp>
    </p:spTree>
    <p:extLst>
      <p:ext uri="{BB962C8B-B14F-4D97-AF65-F5344CB8AC3E}">
        <p14:creationId xmlns:p14="http://schemas.microsoft.com/office/powerpoint/2010/main" val="1049159103"/>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96</a:t>
            </a:fld>
            <a:endParaRPr lang="en-US" dirty="0"/>
          </a:p>
        </p:txBody>
      </p:sp>
    </p:spTree>
    <p:extLst>
      <p:ext uri="{BB962C8B-B14F-4D97-AF65-F5344CB8AC3E}">
        <p14:creationId xmlns:p14="http://schemas.microsoft.com/office/powerpoint/2010/main" val="2676096367"/>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97</a:t>
            </a:fld>
            <a:endParaRPr lang="en-US" dirty="0"/>
          </a:p>
        </p:txBody>
      </p:sp>
    </p:spTree>
    <p:extLst>
      <p:ext uri="{BB962C8B-B14F-4D97-AF65-F5344CB8AC3E}">
        <p14:creationId xmlns:p14="http://schemas.microsoft.com/office/powerpoint/2010/main" val="802488814"/>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98</a:t>
            </a:fld>
            <a:endParaRPr lang="en-US" dirty="0"/>
          </a:p>
        </p:txBody>
      </p:sp>
    </p:spTree>
    <p:extLst>
      <p:ext uri="{BB962C8B-B14F-4D97-AF65-F5344CB8AC3E}">
        <p14:creationId xmlns:p14="http://schemas.microsoft.com/office/powerpoint/2010/main" val="936343167"/>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544625-0ADF-4414-89A2-9E135F0C849F}" type="slidenum">
              <a:rPr lang="en-US" smtClean="0"/>
              <a:t>99</a:t>
            </a:fld>
            <a:endParaRPr lang="en-US" dirty="0"/>
          </a:p>
        </p:txBody>
      </p:sp>
    </p:spTree>
    <p:extLst>
      <p:ext uri="{BB962C8B-B14F-4D97-AF65-F5344CB8AC3E}">
        <p14:creationId xmlns:p14="http://schemas.microsoft.com/office/powerpoint/2010/main" val="31081530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pPr/>
              <a:t>5/18/2024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14500207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7DE6118-2437-4B30-8E3C-4D2BE6020583}" type="datetimeFigureOut">
              <a:rPr lang="en-US" smtClean="0"/>
              <a:pPr/>
              <a:t>5/18/2024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497863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7DE6118-2437-4B30-8E3C-4D2BE6020583}" type="datetimeFigureOut">
              <a:rPr lang="en-US" smtClean="0"/>
              <a:pPr/>
              <a:t>5/18/2024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7218373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7DE6118-2437-4B30-8E3C-4D2BE6020583}" type="datetimeFigureOut">
              <a:rPr lang="en-US" smtClean="0"/>
              <a:pPr/>
              <a:t>5/18/2024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6258430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7DE6118-2437-4B30-8E3C-4D2BE6020583}" type="datetimeFigureOut">
              <a:rPr lang="en-US" smtClean="0"/>
              <a:pPr/>
              <a:t>5/18/2024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11449566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87DE6118-2437-4B30-8E3C-4D2BE6020583}" type="datetimeFigureOut">
              <a:rPr lang="en-US" smtClean="0"/>
              <a:pPr/>
              <a:t>5/18/2024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35783782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87DE6118-2437-4B30-8E3C-4D2BE6020583}" type="datetimeFigureOut">
              <a:rPr lang="en-US" smtClean="0"/>
              <a:pPr/>
              <a:t>5/18/2024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15608296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819570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451744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34702222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7DE6118-2437-4B30-8E3C-4D2BE6020583}" type="datetimeFigureOut">
              <a:rPr lang="en-US" smtClean="0"/>
              <a:pPr/>
              <a:t>5/18/2024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4286836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smtClean="0"/>
              <a:t>5/18/2024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4174098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smtClean="0"/>
              <a:t>5/18/2024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35821241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smtClean="0"/>
              <a:t>5/18/2024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4265568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smtClean="0"/>
              <a:t>5/18/2024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37617278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7DE6118-2437-4B30-8E3C-4D2BE6020583}" type="datetimeFigureOut">
              <a:rPr lang="en-US" smtClean="0"/>
              <a:pPr/>
              <a:t>5/18/2024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712620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7DE6118-2437-4B30-8E3C-4D2BE6020583}" type="datetimeFigureOut">
              <a:rPr lang="en-US" smtClean="0"/>
              <a:pPr/>
              <a:t>5/18/2024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5797178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87DE6118-2437-4B30-8E3C-4D2BE6020583}" type="datetimeFigureOut">
              <a:rPr lang="en-US" smtClean="0"/>
              <a:pPr/>
              <a:t>5/18/2024</a:t>
            </a:fld>
            <a:endParaRPr lang="en-US" dirty="0"/>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en-US" dirty="0"/>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840305923"/>
      </p:ext>
    </p:extLst>
  </p:cSld>
  <p:clrMap bg1="dk1" tx1="lt1" bg2="dk2" tx2="lt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 id="2147483776" r:id="rId14"/>
    <p:sldLayoutId id="2147483777" r:id="rId15"/>
    <p:sldLayoutId id="2147483778" r:id="rId16"/>
    <p:sldLayoutId id="2147483779" r:id="rId17"/>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10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4.xml"/><Relationship Id="rId1" Type="http://schemas.openxmlformats.org/officeDocument/2006/relationships/slideLayout" Target="../slideLayouts/slideLayout4.xml"/><Relationship Id="rId4" Type="http://schemas.openxmlformats.org/officeDocument/2006/relationships/image" Target="../media/image36.jpeg"/></Relationships>
</file>

<file path=ppt/slides/_rels/slide3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6.xml"/><Relationship Id="rId1" Type="http://schemas.openxmlformats.org/officeDocument/2006/relationships/slideLayout" Target="../slideLayouts/slideLayout4.xml"/><Relationship Id="rId4" Type="http://schemas.openxmlformats.org/officeDocument/2006/relationships/image" Target="../media/image48.png"/></Relationships>
</file>

<file path=ppt/slides/_rels/slide47.xml.rels><?xml version="1.0" encoding="UTF-8" standalone="yes"?>
<Relationships xmlns="http://schemas.openxmlformats.org/package/2006/relationships"><Relationship Id="rId3" Type="http://schemas.openxmlformats.org/officeDocument/2006/relationships/image" Target="../media/image49.gif"/><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57.xml"/><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67.xm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68.xml"/><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69.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71.xml"/><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73.xml"/><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74.xml"/><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75.xml"/><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76.xml"/><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77.xml"/><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night sky with mountains far away on the horizon">
            <a:extLst>
              <a:ext uri="{FF2B5EF4-FFF2-40B4-BE49-F238E27FC236}">
                <a16:creationId xmlns:a16="http://schemas.microsoft.com/office/drawing/2014/main" id="{7C454B0C-0819-4D56-9275-BCE254DA659D}"/>
              </a:ext>
            </a:extLst>
          </p:cNvPr>
          <p:cNvPicPr>
            <a:picLocks noChangeAspect="1"/>
          </p:cNvPicPr>
          <p:nvPr/>
        </p:nvPicPr>
        <p:blipFill rotWithShape="1">
          <a:blip r:embed="rId3">
            <a:alphaModFix amt="20000"/>
            <a:extLst>
              <a:ext uri="{28A0092B-C50C-407E-A947-70E740481C1C}">
                <a14:useLocalDpi xmlns:a14="http://schemas.microsoft.com/office/drawing/2010/main"/>
              </a:ext>
            </a:extLst>
          </a:blip>
          <a:srcRect/>
          <a:stretch/>
        </p:blipFill>
        <p:spPr>
          <a:xfrm>
            <a:off x="0" y="-114285"/>
            <a:ext cx="12191980" cy="6857990"/>
          </a:xfrm>
          <a:prstGeom prst="rect">
            <a:avLst/>
          </a:prstGeom>
        </p:spPr>
      </p:pic>
      <p:sp>
        <p:nvSpPr>
          <p:cNvPr id="2" name="Title 1">
            <a:extLst>
              <a:ext uri="{FF2B5EF4-FFF2-40B4-BE49-F238E27FC236}">
                <a16:creationId xmlns:a16="http://schemas.microsoft.com/office/drawing/2014/main" id="{340C7600-5BA8-4A54-887F-74AF87750A31}"/>
              </a:ext>
            </a:extLst>
          </p:cNvPr>
          <p:cNvSpPr>
            <a:spLocks noGrp="1"/>
          </p:cNvSpPr>
          <p:nvPr>
            <p:ph type="ctrTitle"/>
          </p:nvPr>
        </p:nvSpPr>
        <p:spPr>
          <a:xfrm>
            <a:off x="128225" y="114295"/>
            <a:ext cx="11916630" cy="1499023"/>
          </a:xfrm>
        </p:spPr>
        <p:txBody>
          <a:bodyPr>
            <a:normAutofit/>
          </a:bodyPr>
          <a:lstStyle/>
          <a:p>
            <a:r>
              <a:rPr lang="en-US" sz="6000" b="1" dirty="0"/>
              <a:t>Motivated by Hope</a:t>
            </a:r>
          </a:p>
        </p:txBody>
      </p:sp>
      <p:sp>
        <p:nvSpPr>
          <p:cNvPr id="3" name="Subtitle 2">
            <a:extLst>
              <a:ext uri="{FF2B5EF4-FFF2-40B4-BE49-F238E27FC236}">
                <a16:creationId xmlns:a16="http://schemas.microsoft.com/office/drawing/2014/main" id="{AE584786-6548-4BB4-95FD-977AD1F362C6}"/>
              </a:ext>
            </a:extLst>
          </p:cNvPr>
          <p:cNvSpPr>
            <a:spLocks noGrp="1"/>
          </p:cNvSpPr>
          <p:nvPr>
            <p:ph type="subTitle" idx="1"/>
          </p:nvPr>
        </p:nvSpPr>
        <p:spPr>
          <a:xfrm>
            <a:off x="1452880" y="1841898"/>
            <a:ext cx="9707245" cy="4539851"/>
          </a:xfrm>
        </p:spPr>
        <p:txBody>
          <a:bodyPr>
            <a:noAutofit/>
          </a:bodyPr>
          <a:lstStyle/>
          <a:p>
            <a:r>
              <a:rPr lang="en-US" sz="3600" b="1" dirty="0">
                <a:solidFill>
                  <a:schemeClr val="accent1">
                    <a:lumMod val="40000"/>
                    <a:lumOff val="60000"/>
                  </a:schemeClr>
                </a:solidFill>
              </a:rPr>
              <a:t>Daniel 8-9, Ezra 7 </a:t>
            </a:r>
          </a:p>
          <a:p>
            <a:r>
              <a:rPr lang="en-US" sz="3600" b="1" dirty="0">
                <a:solidFill>
                  <a:schemeClr val="accent1">
                    <a:lumMod val="40000"/>
                    <a:lumOff val="60000"/>
                  </a:schemeClr>
                </a:solidFill>
              </a:rPr>
              <a:t>The Great Controversy Ch. 18-21</a:t>
            </a:r>
          </a:p>
          <a:p>
            <a:endParaRPr lang="en-US" sz="1100" dirty="0">
              <a:solidFill>
                <a:schemeClr val="accent1">
                  <a:lumMod val="40000"/>
                  <a:lumOff val="60000"/>
                </a:schemeClr>
              </a:solidFill>
            </a:endParaRPr>
          </a:p>
          <a:p>
            <a:endParaRPr lang="en-US" sz="2400" dirty="0">
              <a:solidFill>
                <a:schemeClr val="accent1">
                  <a:lumMod val="40000"/>
                  <a:lumOff val="60000"/>
                </a:schemeClr>
              </a:solidFill>
            </a:endParaRPr>
          </a:p>
          <a:p>
            <a:endParaRPr lang="en-US" sz="2400" dirty="0">
              <a:solidFill>
                <a:schemeClr val="accent1">
                  <a:lumMod val="40000"/>
                  <a:lumOff val="60000"/>
                </a:schemeClr>
              </a:solidFill>
            </a:endParaRPr>
          </a:p>
          <a:p>
            <a:endParaRPr lang="en-US" sz="2400" dirty="0">
              <a:solidFill>
                <a:schemeClr val="accent1">
                  <a:lumMod val="40000"/>
                  <a:lumOff val="60000"/>
                </a:schemeClr>
              </a:solidFill>
            </a:endParaRPr>
          </a:p>
          <a:p>
            <a:endParaRPr lang="en-US" sz="2400" dirty="0">
              <a:solidFill>
                <a:schemeClr val="accent1">
                  <a:lumMod val="40000"/>
                  <a:lumOff val="60000"/>
                </a:schemeClr>
              </a:solidFill>
            </a:endParaRPr>
          </a:p>
          <a:p>
            <a:r>
              <a:rPr lang="en-US" sz="2400" dirty="0">
                <a:solidFill>
                  <a:schemeClr val="accent1">
                    <a:lumMod val="40000"/>
                    <a:lumOff val="60000"/>
                  </a:schemeClr>
                </a:solidFill>
              </a:rPr>
              <a:t>Lesson 7, 2</a:t>
            </a:r>
            <a:r>
              <a:rPr lang="en-US" sz="2400" baseline="30000" dirty="0">
                <a:solidFill>
                  <a:schemeClr val="accent1">
                    <a:lumMod val="40000"/>
                    <a:lumOff val="60000"/>
                  </a:schemeClr>
                </a:solidFill>
              </a:rPr>
              <a:t>nd</a:t>
            </a:r>
            <a:r>
              <a:rPr lang="en-US" sz="2400" dirty="0">
                <a:solidFill>
                  <a:schemeClr val="accent1">
                    <a:lumMod val="40000"/>
                    <a:lumOff val="60000"/>
                  </a:schemeClr>
                </a:solidFill>
              </a:rPr>
              <a:t> Quarter 2024</a:t>
            </a:r>
          </a:p>
        </p:txBody>
      </p:sp>
    </p:spTree>
    <p:extLst>
      <p:ext uri="{BB962C8B-B14F-4D97-AF65-F5344CB8AC3E}">
        <p14:creationId xmlns:p14="http://schemas.microsoft.com/office/powerpoint/2010/main" val="34177214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220721"/>
            <a:ext cx="10353762" cy="1027907"/>
          </a:xfrm>
        </p:spPr>
        <p:txBody>
          <a:bodyPr>
            <a:normAutofit/>
          </a:bodyPr>
          <a:lstStyle/>
          <a:p>
            <a:r>
              <a:rPr lang="en-US" dirty="0"/>
              <a:t>William Miller’s Bible Study Process:</a:t>
            </a:r>
          </a:p>
        </p:txBody>
      </p:sp>
      <p:sp>
        <p:nvSpPr>
          <p:cNvPr id="3" name="Content Placeholder 2"/>
          <p:cNvSpPr>
            <a:spLocks noGrp="1"/>
          </p:cNvSpPr>
          <p:nvPr>
            <p:ph sz="half" idx="1"/>
          </p:nvPr>
        </p:nvSpPr>
        <p:spPr>
          <a:xfrm>
            <a:off x="208106" y="1248628"/>
            <a:ext cx="11918730" cy="5242215"/>
          </a:xfrm>
        </p:spPr>
        <p:txBody>
          <a:bodyPr>
            <a:noAutofit/>
          </a:bodyPr>
          <a:lstStyle/>
          <a:p>
            <a:r>
              <a:rPr lang="en-US" sz="3600" b="1" dirty="0"/>
              <a:t>All portions of scripture are true revelations from God</a:t>
            </a:r>
          </a:p>
          <a:p>
            <a:pPr lvl="1"/>
            <a:r>
              <a:rPr lang="en-US" b="1" dirty="0"/>
              <a:t>(Methodical manner, beginning in Genesis, all the way to Revelation.)</a:t>
            </a:r>
          </a:p>
          <a:p>
            <a:r>
              <a:rPr lang="en-US" sz="3600" b="1" dirty="0"/>
              <a:t>The Bible is internally consistent</a:t>
            </a:r>
          </a:p>
          <a:p>
            <a:pPr lvl="1"/>
            <a:r>
              <a:rPr lang="en-US" b="1" dirty="0"/>
              <a:t>(Assumption that apparent inconsistencies can be resolved through study.)</a:t>
            </a:r>
          </a:p>
          <a:p>
            <a:r>
              <a:rPr lang="en-US" sz="3600" b="1" dirty="0"/>
              <a:t>Understanding comes through context and comparison</a:t>
            </a:r>
          </a:p>
          <a:p>
            <a:pPr lvl="1"/>
            <a:r>
              <a:rPr lang="en-US" b="1" dirty="0"/>
              <a:t>(ALL passages with any relation to questioned passage are considered.)</a:t>
            </a:r>
          </a:p>
          <a:p>
            <a:r>
              <a:rPr lang="en-US" sz="3600" b="1" dirty="0"/>
              <a:t>The Holy Spirit teaches God’s Word</a:t>
            </a:r>
          </a:p>
          <a:p>
            <a:pPr lvl="1"/>
            <a:r>
              <a:rPr lang="en-US" b="1" dirty="0"/>
              <a:t>(Study with prayer for divine enlightenment.)</a:t>
            </a:r>
          </a:p>
          <a:p>
            <a:endParaRPr lang="en-US" sz="3600" dirty="0"/>
          </a:p>
        </p:txBody>
      </p:sp>
      <p:cxnSp>
        <p:nvCxnSpPr>
          <p:cNvPr id="4" name="Straight Connector 3">
            <a:extLst>
              <a:ext uri="{FF2B5EF4-FFF2-40B4-BE49-F238E27FC236}">
                <a16:creationId xmlns:a16="http://schemas.microsoft.com/office/drawing/2014/main" id="{F01DEE87-04C1-035A-1EFE-223997518A1D}"/>
              </a:ext>
            </a:extLst>
          </p:cNvPr>
          <p:cNvCxnSpPr>
            <a:cxnSpLocks/>
          </p:cNvCxnSpPr>
          <p:nvPr/>
        </p:nvCxnSpPr>
        <p:spPr>
          <a:xfrm>
            <a:off x="1672196" y="1248628"/>
            <a:ext cx="88476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63256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9119" y="871658"/>
            <a:ext cx="10353762" cy="978913"/>
          </a:xfrm>
        </p:spPr>
        <p:txBody>
          <a:bodyPr>
            <a:normAutofit fontScale="90000"/>
          </a:bodyPr>
          <a:lstStyle/>
          <a:p>
            <a:r>
              <a:rPr lang="en-US" b="1" dirty="0"/>
              <a:t>5: The verb tense (aorist) describing the judgement suggests it has already started. </a:t>
            </a:r>
            <a:endParaRPr lang="en-US" dirty="0"/>
          </a:p>
        </p:txBody>
      </p:sp>
      <p:sp>
        <p:nvSpPr>
          <p:cNvPr id="4" name="TextBox 3"/>
          <p:cNvSpPr txBox="1"/>
          <p:nvPr/>
        </p:nvSpPr>
        <p:spPr>
          <a:xfrm>
            <a:off x="1" y="-25028"/>
            <a:ext cx="6096000" cy="646331"/>
          </a:xfrm>
          <a:prstGeom prst="rect">
            <a:avLst/>
          </a:prstGeom>
          <a:solidFill>
            <a:schemeClr val="accent1">
              <a:lumMod val="50000"/>
            </a:schemeClr>
          </a:solidFill>
        </p:spPr>
        <p:txBody>
          <a:bodyPr wrap="square" rtlCol="0">
            <a:spAutoFit/>
          </a:bodyPr>
          <a:lstStyle/>
          <a:p>
            <a:r>
              <a:rPr lang="en-US" sz="3600" b="1" dirty="0">
                <a:solidFill>
                  <a:schemeClr val="bg1"/>
                </a:solidFill>
              </a:rPr>
              <a:t>The Investigative Judgment:</a:t>
            </a:r>
          </a:p>
        </p:txBody>
      </p:sp>
      <p:sp>
        <p:nvSpPr>
          <p:cNvPr id="7" name="Content Placeholder 2">
            <a:extLst>
              <a:ext uri="{FF2B5EF4-FFF2-40B4-BE49-F238E27FC236}">
                <a16:creationId xmlns:a16="http://schemas.microsoft.com/office/drawing/2014/main" id="{837326E0-289D-8980-CAC8-3C2DA8F6AF8C}"/>
              </a:ext>
            </a:extLst>
          </p:cNvPr>
          <p:cNvSpPr>
            <a:spLocks noGrp="1"/>
          </p:cNvSpPr>
          <p:nvPr>
            <p:ph idx="1"/>
          </p:nvPr>
        </p:nvSpPr>
        <p:spPr>
          <a:xfrm>
            <a:off x="234043" y="2106613"/>
            <a:ext cx="11723916" cy="4571200"/>
          </a:xfrm>
          <a:solidFill>
            <a:schemeClr val="bg2">
              <a:lumMod val="75000"/>
            </a:schemeClr>
          </a:solidFill>
        </p:spPr>
        <p:txBody>
          <a:bodyPr>
            <a:noAutofit/>
          </a:bodyPr>
          <a:lstStyle/>
          <a:p>
            <a:pPr marL="0" indent="0">
              <a:buNone/>
            </a:pPr>
            <a:r>
              <a:rPr lang="en-US" sz="3300" b="1" dirty="0"/>
              <a:t>Revelation 14:6, 7, 9</a:t>
            </a:r>
          </a:p>
          <a:p>
            <a:r>
              <a:rPr lang="en-US" sz="3300" b="1" baseline="30000" dirty="0"/>
              <a:t>6 </a:t>
            </a:r>
            <a:r>
              <a:rPr lang="en-US" sz="3300" dirty="0"/>
              <a:t>And I saw another angel fly in the midst of heaven, having the everlasting gospel to preach unto them that dwell on the earth, and to every nation, and kindred, and tongue, and people,</a:t>
            </a:r>
          </a:p>
          <a:p>
            <a:r>
              <a:rPr lang="en-US" sz="3300" b="1" baseline="30000" dirty="0"/>
              <a:t>7 </a:t>
            </a:r>
            <a:r>
              <a:rPr lang="en-US" sz="3300" dirty="0"/>
              <a:t>Saying with a loud voice, Fear God, and give glory to him; for the hour of his judgment </a:t>
            </a:r>
            <a:r>
              <a:rPr lang="en-US" sz="3300" dirty="0">
                <a:solidFill>
                  <a:schemeClr val="accent1">
                    <a:lumMod val="40000"/>
                    <a:lumOff val="60000"/>
                  </a:schemeClr>
                </a:solidFill>
              </a:rPr>
              <a:t>is come</a:t>
            </a:r>
            <a:r>
              <a:rPr lang="en-US" sz="3300" dirty="0"/>
              <a:t>: and worship him that made heaven, and earth, and the sea, and the fountains of waters.</a:t>
            </a:r>
          </a:p>
        </p:txBody>
      </p:sp>
      <p:sp>
        <p:nvSpPr>
          <p:cNvPr id="8" name="Rectangle 7">
            <a:extLst>
              <a:ext uri="{FF2B5EF4-FFF2-40B4-BE49-F238E27FC236}">
                <a16:creationId xmlns:a16="http://schemas.microsoft.com/office/drawing/2014/main" id="{8F0460B3-E74E-C8B6-4CE7-B29FA8909CCF}"/>
              </a:ext>
            </a:extLst>
          </p:cNvPr>
          <p:cNvSpPr/>
          <p:nvPr/>
        </p:nvSpPr>
        <p:spPr>
          <a:xfrm>
            <a:off x="878615" y="702704"/>
            <a:ext cx="10434682" cy="1234954"/>
          </a:xfrm>
          <a:prstGeom prst="rect">
            <a:avLst/>
          </a:prstGeom>
          <a:noFill/>
          <a:ln w="76200">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6850709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9119" y="871658"/>
            <a:ext cx="10353762" cy="1234955"/>
          </a:xfrm>
        </p:spPr>
        <p:txBody>
          <a:bodyPr>
            <a:normAutofit fontScale="90000"/>
          </a:bodyPr>
          <a:lstStyle/>
          <a:p>
            <a:r>
              <a:rPr lang="en-US" b="1" dirty="0"/>
              <a:t>6:  The books record our choices, and an investigation of these choices must occur before judgment can be rendered. </a:t>
            </a:r>
            <a:endParaRPr lang="en-US" dirty="0"/>
          </a:p>
        </p:txBody>
      </p:sp>
      <p:sp>
        <p:nvSpPr>
          <p:cNvPr id="4" name="TextBox 3"/>
          <p:cNvSpPr txBox="1"/>
          <p:nvPr/>
        </p:nvSpPr>
        <p:spPr>
          <a:xfrm>
            <a:off x="1" y="-25028"/>
            <a:ext cx="6096000" cy="646331"/>
          </a:xfrm>
          <a:prstGeom prst="rect">
            <a:avLst/>
          </a:prstGeom>
          <a:solidFill>
            <a:schemeClr val="accent1">
              <a:lumMod val="50000"/>
            </a:schemeClr>
          </a:solidFill>
        </p:spPr>
        <p:txBody>
          <a:bodyPr wrap="square" rtlCol="0">
            <a:spAutoFit/>
          </a:bodyPr>
          <a:lstStyle/>
          <a:p>
            <a:r>
              <a:rPr lang="en-US" sz="3600" b="1" dirty="0">
                <a:solidFill>
                  <a:schemeClr val="bg1"/>
                </a:solidFill>
              </a:rPr>
              <a:t>The Investigative Judgment:</a:t>
            </a:r>
          </a:p>
        </p:txBody>
      </p:sp>
      <p:sp>
        <p:nvSpPr>
          <p:cNvPr id="7" name="Content Placeholder 2">
            <a:extLst>
              <a:ext uri="{FF2B5EF4-FFF2-40B4-BE49-F238E27FC236}">
                <a16:creationId xmlns:a16="http://schemas.microsoft.com/office/drawing/2014/main" id="{837326E0-289D-8980-CAC8-3C2DA8F6AF8C}"/>
              </a:ext>
            </a:extLst>
          </p:cNvPr>
          <p:cNvSpPr>
            <a:spLocks noGrp="1"/>
          </p:cNvSpPr>
          <p:nvPr>
            <p:ph idx="1"/>
          </p:nvPr>
        </p:nvSpPr>
        <p:spPr>
          <a:xfrm>
            <a:off x="919119" y="2476725"/>
            <a:ext cx="10434682" cy="3509618"/>
          </a:xfrm>
          <a:solidFill>
            <a:schemeClr val="bg2">
              <a:lumMod val="75000"/>
            </a:schemeClr>
          </a:solidFill>
        </p:spPr>
        <p:txBody>
          <a:bodyPr>
            <a:noAutofit/>
          </a:bodyPr>
          <a:lstStyle/>
          <a:p>
            <a:pPr marL="0" indent="0">
              <a:buNone/>
            </a:pPr>
            <a:r>
              <a:rPr lang="en-US" sz="4400" b="1" dirty="0"/>
              <a:t>John 3:36</a:t>
            </a:r>
          </a:p>
          <a:p>
            <a:r>
              <a:rPr lang="en-US" sz="3600" b="1" baseline="30000" dirty="0"/>
              <a:t>36 </a:t>
            </a:r>
            <a:r>
              <a:rPr lang="en-US" sz="3600" dirty="0"/>
              <a:t>He that believeth on the Son hath everlasting life: and he that believeth not the Son shall not see life; but the wrath of God </a:t>
            </a:r>
            <a:r>
              <a:rPr lang="en-US" sz="3600" dirty="0" err="1"/>
              <a:t>abideth</a:t>
            </a:r>
            <a:r>
              <a:rPr lang="en-US" sz="3600" dirty="0"/>
              <a:t> on him.</a:t>
            </a:r>
          </a:p>
        </p:txBody>
      </p:sp>
      <p:sp>
        <p:nvSpPr>
          <p:cNvPr id="8" name="Rectangle 7">
            <a:extLst>
              <a:ext uri="{FF2B5EF4-FFF2-40B4-BE49-F238E27FC236}">
                <a16:creationId xmlns:a16="http://schemas.microsoft.com/office/drawing/2014/main" id="{8F0460B3-E74E-C8B6-4CE7-B29FA8909CCF}"/>
              </a:ext>
            </a:extLst>
          </p:cNvPr>
          <p:cNvSpPr/>
          <p:nvPr/>
        </p:nvSpPr>
        <p:spPr>
          <a:xfrm>
            <a:off x="878615" y="702703"/>
            <a:ext cx="10434682" cy="1605067"/>
          </a:xfrm>
          <a:prstGeom prst="rect">
            <a:avLst/>
          </a:prstGeom>
          <a:noFill/>
          <a:ln w="76200">
            <a:solidFill>
              <a:schemeClr val="tx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7833334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9119" y="871658"/>
            <a:ext cx="10353762" cy="1234955"/>
          </a:xfrm>
        </p:spPr>
        <p:txBody>
          <a:bodyPr>
            <a:normAutofit fontScale="90000"/>
          </a:bodyPr>
          <a:lstStyle/>
          <a:p>
            <a:r>
              <a:rPr lang="en-US" b="1" dirty="0"/>
              <a:t>6:  The books record our choices, and an investigation of these choices must occur before judgment can be rendered. </a:t>
            </a:r>
            <a:endParaRPr lang="en-US" dirty="0"/>
          </a:p>
        </p:txBody>
      </p:sp>
      <p:sp>
        <p:nvSpPr>
          <p:cNvPr id="4" name="TextBox 3"/>
          <p:cNvSpPr txBox="1"/>
          <p:nvPr/>
        </p:nvSpPr>
        <p:spPr>
          <a:xfrm>
            <a:off x="1" y="-25028"/>
            <a:ext cx="6096000" cy="646331"/>
          </a:xfrm>
          <a:prstGeom prst="rect">
            <a:avLst/>
          </a:prstGeom>
          <a:solidFill>
            <a:schemeClr val="accent1">
              <a:lumMod val="50000"/>
            </a:schemeClr>
          </a:solidFill>
        </p:spPr>
        <p:txBody>
          <a:bodyPr wrap="square" rtlCol="0">
            <a:spAutoFit/>
          </a:bodyPr>
          <a:lstStyle/>
          <a:p>
            <a:r>
              <a:rPr lang="en-US" sz="3600" b="1" dirty="0">
                <a:solidFill>
                  <a:schemeClr val="bg1"/>
                </a:solidFill>
              </a:rPr>
              <a:t>The Investigative Judgment:</a:t>
            </a:r>
          </a:p>
        </p:txBody>
      </p:sp>
      <p:sp>
        <p:nvSpPr>
          <p:cNvPr id="7" name="Content Placeholder 2">
            <a:extLst>
              <a:ext uri="{FF2B5EF4-FFF2-40B4-BE49-F238E27FC236}">
                <a16:creationId xmlns:a16="http://schemas.microsoft.com/office/drawing/2014/main" id="{837326E0-289D-8980-CAC8-3C2DA8F6AF8C}"/>
              </a:ext>
            </a:extLst>
          </p:cNvPr>
          <p:cNvSpPr>
            <a:spLocks noGrp="1"/>
          </p:cNvSpPr>
          <p:nvPr>
            <p:ph idx="1"/>
          </p:nvPr>
        </p:nvSpPr>
        <p:spPr>
          <a:xfrm>
            <a:off x="919119" y="2476725"/>
            <a:ext cx="10434682" cy="3509618"/>
          </a:xfrm>
          <a:solidFill>
            <a:schemeClr val="bg2">
              <a:lumMod val="75000"/>
            </a:schemeClr>
          </a:solidFill>
        </p:spPr>
        <p:txBody>
          <a:bodyPr>
            <a:noAutofit/>
          </a:bodyPr>
          <a:lstStyle/>
          <a:p>
            <a:pPr marL="0" indent="0">
              <a:buNone/>
            </a:pPr>
            <a:r>
              <a:rPr lang="en-US" sz="3600" b="1" dirty="0"/>
              <a:t>1 John 5:11-12</a:t>
            </a:r>
          </a:p>
          <a:p>
            <a:r>
              <a:rPr lang="en-US" sz="3600" b="1" baseline="30000" dirty="0"/>
              <a:t>11 </a:t>
            </a:r>
            <a:r>
              <a:rPr lang="en-US" sz="3600" dirty="0"/>
              <a:t>And this is the record, that God hath given to us eternal life, and this life is in his Son.</a:t>
            </a:r>
          </a:p>
          <a:p>
            <a:r>
              <a:rPr lang="en-US" sz="3600" b="1" baseline="30000" dirty="0"/>
              <a:t>12 </a:t>
            </a:r>
            <a:r>
              <a:rPr lang="en-US" sz="3600" dirty="0"/>
              <a:t>He that hath the Son hath life; and he that hath not the Son of God hath not life.</a:t>
            </a:r>
          </a:p>
        </p:txBody>
      </p:sp>
      <p:sp>
        <p:nvSpPr>
          <p:cNvPr id="8" name="Rectangle 7">
            <a:extLst>
              <a:ext uri="{FF2B5EF4-FFF2-40B4-BE49-F238E27FC236}">
                <a16:creationId xmlns:a16="http://schemas.microsoft.com/office/drawing/2014/main" id="{8F0460B3-E74E-C8B6-4CE7-B29FA8909CCF}"/>
              </a:ext>
            </a:extLst>
          </p:cNvPr>
          <p:cNvSpPr/>
          <p:nvPr/>
        </p:nvSpPr>
        <p:spPr>
          <a:xfrm>
            <a:off x="878615" y="702703"/>
            <a:ext cx="10434682" cy="1605067"/>
          </a:xfrm>
          <a:prstGeom prst="rect">
            <a:avLst/>
          </a:prstGeom>
          <a:noFill/>
          <a:ln w="76200">
            <a:solidFill>
              <a:schemeClr val="tx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8227242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9119" y="871658"/>
            <a:ext cx="10353762" cy="1234955"/>
          </a:xfrm>
        </p:spPr>
        <p:txBody>
          <a:bodyPr>
            <a:normAutofit fontScale="90000"/>
          </a:bodyPr>
          <a:lstStyle/>
          <a:p>
            <a:r>
              <a:rPr lang="en-US" b="1" dirty="0"/>
              <a:t>6:  The books record our choices, and an investigation of these choices must occur before judgment can be rendered. </a:t>
            </a:r>
            <a:endParaRPr lang="en-US" dirty="0"/>
          </a:p>
        </p:txBody>
      </p:sp>
      <p:sp>
        <p:nvSpPr>
          <p:cNvPr id="4" name="TextBox 3"/>
          <p:cNvSpPr txBox="1"/>
          <p:nvPr/>
        </p:nvSpPr>
        <p:spPr>
          <a:xfrm>
            <a:off x="1" y="-25028"/>
            <a:ext cx="6096000" cy="646331"/>
          </a:xfrm>
          <a:prstGeom prst="rect">
            <a:avLst/>
          </a:prstGeom>
          <a:solidFill>
            <a:schemeClr val="accent1">
              <a:lumMod val="50000"/>
            </a:schemeClr>
          </a:solidFill>
        </p:spPr>
        <p:txBody>
          <a:bodyPr wrap="square" rtlCol="0">
            <a:spAutoFit/>
          </a:bodyPr>
          <a:lstStyle/>
          <a:p>
            <a:r>
              <a:rPr lang="en-US" sz="3600" b="1" dirty="0">
                <a:solidFill>
                  <a:schemeClr val="bg1"/>
                </a:solidFill>
              </a:rPr>
              <a:t>The Investigative Judgment:</a:t>
            </a:r>
          </a:p>
        </p:txBody>
      </p:sp>
      <p:sp>
        <p:nvSpPr>
          <p:cNvPr id="7" name="Content Placeholder 2">
            <a:extLst>
              <a:ext uri="{FF2B5EF4-FFF2-40B4-BE49-F238E27FC236}">
                <a16:creationId xmlns:a16="http://schemas.microsoft.com/office/drawing/2014/main" id="{837326E0-289D-8980-CAC8-3C2DA8F6AF8C}"/>
              </a:ext>
            </a:extLst>
          </p:cNvPr>
          <p:cNvSpPr>
            <a:spLocks noGrp="1"/>
          </p:cNvSpPr>
          <p:nvPr>
            <p:ph idx="1"/>
          </p:nvPr>
        </p:nvSpPr>
        <p:spPr>
          <a:xfrm>
            <a:off x="919119" y="2476725"/>
            <a:ext cx="10434682" cy="3869646"/>
          </a:xfrm>
          <a:solidFill>
            <a:schemeClr val="bg2">
              <a:lumMod val="75000"/>
            </a:schemeClr>
          </a:solidFill>
        </p:spPr>
        <p:txBody>
          <a:bodyPr>
            <a:noAutofit/>
          </a:bodyPr>
          <a:lstStyle/>
          <a:p>
            <a:pPr marL="0" marR="0" lvl="0" indent="0" algn="l" defTabSz="457200" rtl="0" eaLnBrk="1" fontAlgn="auto" latinLnBrk="0" hangingPunct="1">
              <a:lnSpc>
                <a:spcPct val="100000"/>
              </a:lnSpc>
              <a:spcBef>
                <a:spcPct val="20000"/>
              </a:spcBef>
              <a:spcAft>
                <a:spcPts val="600"/>
              </a:spcAft>
              <a:buClr>
                <a:srgbClr val="DADADA"/>
              </a:buClr>
              <a:buSzPct val="70000"/>
              <a:buFont typeface="Wingdings 2" charset="2"/>
              <a:buNone/>
              <a:tabLst/>
              <a:defRPr/>
            </a:pPr>
            <a:r>
              <a:rPr kumimoji="0" lang="en-US" sz="3600" b="1" i="0" u="none" strike="noStrike" kern="1200" cap="none" spc="0" normalizeH="0" baseline="0" noProof="0" dirty="0">
                <a:ln>
                  <a:solidFill>
                    <a:prstClr val="black">
                      <a:lumMod val="75000"/>
                      <a:lumOff val="25000"/>
                      <a:alpha val="10000"/>
                    </a:prstClr>
                  </a:solidFill>
                </a:ln>
                <a:solidFill>
                  <a:srgbClr val="DADADA"/>
                </a:solidFill>
                <a:effectLst>
                  <a:outerShdw blurRad="9525" dist="25400" dir="14640000" algn="tl" rotWithShape="0">
                    <a:prstClr val="black">
                      <a:alpha val="30000"/>
                    </a:prstClr>
                  </a:outerShdw>
                </a:effectLst>
                <a:uLnTx/>
                <a:uFillTx/>
                <a:latin typeface="Calisto MT" panose="02040603050505030304"/>
                <a:ea typeface="+mn-ea"/>
                <a:cs typeface="+mn-cs"/>
              </a:rPr>
              <a:t>Exodus 32:32-33</a:t>
            </a:r>
          </a:p>
          <a:p>
            <a:pPr marL="342900" marR="0" lvl="0" indent="-306000" algn="l" defTabSz="457200" rtl="0" eaLnBrk="1" fontAlgn="auto" latinLnBrk="0" hangingPunct="1">
              <a:lnSpc>
                <a:spcPct val="100000"/>
              </a:lnSpc>
              <a:spcBef>
                <a:spcPct val="20000"/>
              </a:spcBef>
              <a:spcAft>
                <a:spcPts val="600"/>
              </a:spcAft>
              <a:buClr>
                <a:srgbClr val="DADADA"/>
              </a:buClr>
              <a:buSzPct val="70000"/>
              <a:buFont typeface="Wingdings 2" charset="2"/>
              <a:buChar char=""/>
              <a:tabLst/>
              <a:defRPr/>
            </a:pPr>
            <a:r>
              <a:rPr kumimoji="0" lang="en-US" sz="3600" b="1" i="0" u="none" strike="noStrike" kern="1200" cap="none" spc="0" normalizeH="0" baseline="30000" noProof="0" dirty="0">
                <a:ln>
                  <a:solidFill>
                    <a:prstClr val="black">
                      <a:lumMod val="75000"/>
                      <a:lumOff val="25000"/>
                      <a:alpha val="10000"/>
                    </a:prstClr>
                  </a:solidFill>
                </a:ln>
                <a:solidFill>
                  <a:srgbClr val="DADADA"/>
                </a:solidFill>
                <a:effectLst>
                  <a:outerShdw blurRad="9525" dist="25400" dir="14640000" algn="tl" rotWithShape="0">
                    <a:prstClr val="black">
                      <a:alpha val="30000"/>
                    </a:prstClr>
                  </a:outerShdw>
                </a:effectLst>
                <a:uLnTx/>
                <a:uFillTx/>
                <a:latin typeface="Calisto MT" panose="02040603050505030304"/>
                <a:ea typeface="+mn-ea"/>
                <a:cs typeface="+mn-cs"/>
              </a:rPr>
              <a:t>32 </a:t>
            </a:r>
            <a:r>
              <a:rPr kumimoji="0" lang="en-US" sz="3600" b="0" i="0" u="none" strike="noStrike" kern="1200" cap="none" spc="0" normalizeH="0" baseline="0" noProof="0" dirty="0">
                <a:ln>
                  <a:solidFill>
                    <a:prstClr val="black">
                      <a:lumMod val="75000"/>
                      <a:lumOff val="25000"/>
                      <a:alpha val="10000"/>
                    </a:prstClr>
                  </a:solidFill>
                </a:ln>
                <a:solidFill>
                  <a:srgbClr val="DADADA"/>
                </a:solidFill>
                <a:effectLst>
                  <a:outerShdw blurRad="9525" dist="25400" dir="14640000" algn="tl" rotWithShape="0">
                    <a:prstClr val="black">
                      <a:alpha val="30000"/>
                    </a:prstClr>
                  </a:outerShdw>
                </a:effectLst>
                <a:uLnTx/>
                <a:uFillTx/>
                <a:latin typeface="Calisto MT" panose="02040603050505030304"/>
                <a:ea typeface="+mn-ea"/>
                <a:cs typeface="+mn-cs"/>
              </a:rPr>
              <a:t>Yet now, if thou wilt forgive their sin--; and if not, blot me, I pray thee, out of thy book which thou hast written.</a:t>
            </a:r>
          </a:p>
          <a:p>
            <a:pPr marL="342900" marR="0" lvl="0" indent="-306000" algn="l" defTabSz="457200" rtl="0" eaLnBrk="1" fontAlgn="auto" latinLnBrk="0" hangingPunct="1">
              <a:lnSpc>
                <a:spcPct val="100000"/>
              </a:lnSpc>
              <a:spcBef>
                <a:spcPct val="20000"/>
              </a:spcBef>
              <a:spcAft>
                <a:spcPts val="600"/>
              </a:spcAft>
              <a:buClr>
                <a:srgbClr val="DADADA"/>
              </a:buClr>
              <a:buSzPct val="70000"/>
              <a:buFont typeface="Wingdings 2" charset="2"/>
              <a:buChar char=""/>
              <a:tabLst/>
              <a:defRPr/>
            </a:pPr>
            <a:r>
              <a:rPr kumimoji="0" lang="en-US" sz="3600" b="1" i="0" u="none" strike="noStrike" kern="1200" cap="none" spc="0" normalizeH="0" baseline="30000" noProof="0" dirty="0">
                <a:ln>
                  <a:solidFill>
                    <a:prstClr val="black">
                      <a:lumMod val="75000"/>
                      <a:lumOff val="25000"/>
                      <a:alpha val="10000"/>
                    </a:prstClr>
                  </a:solidFill>
                </a:ln>
                <a:solidFill>
                  <a:srgbClr val="DADADA"/>
                </a:solidFill>
                <a:effectLst>
                  <a:outerShdw blurRad="9525" dist="25400" dir="14640000" algn="tl" rotWithShape="0">
                    <a:prstClr val="black">
                      <a:alpha val="30000"/>
                    </a:prstClr>
                  </a:outerShdw>
                </a:effectLst>
                <a:uLnTx/>
                <a:uFillTx/>
                <a:latin typeface="Calisto MT" panose="02040603050505030304"/>
                <a:ea typeface="+mn-ea"/>
                <a:cs typeface="+mn-cs"/>
              </a:rPr>
              <a:t>33 </a:t>
            </a:r>
            <a:r>
              <a:rPr kumimoji="0" lang="en-US" sz="3600" b="0" i="0" u="none" strike="noStrike" kern="1200" cap="none" spc="0" normalizeH="0" baseline="0" noProof="0" dirty="0">
                <a:ln>
                  <a:solidFill>
                    <a:prstClr val="black">
                      <a:lumMod val="75000"/>
                      <a:lumOff val="25000"/>
                      <a:alpha val="10000"/>
                    </a:prstClr>
                  </a:solidFill>
                </a:ln>
                <a:solidFill>
                  <a:srgbClr val="DADADA"/>
                </a:solidFill>
                <a:effectLst>
                  <a:outerShdw blurRad="9525" dist="25400" dir="14640000" algn="tl" rotWithShape="0">
                    <a:prstClr val="black">
                      <a:alpha val="30000"/>
                    </a:prstClr>
                  </a:outerShdw>
                </a:effectLst>
                <a:uLnTx/>
                <a:uFillTx/>
                <a:latin typeface="Calisto MT" panose="02040603050505030304"/>
                <a:ea typeface="+mn-ea"/>
                <a:cs typeface="+mn-cs"/>
              </a:rPr>
              <a:t>And the </a:t>
            </a:r>
            <a:r>
              <a:rPr kumimoji="0" lang="en-US" sz="3600" b="0" i="0" u="none" strike="noStrike" kern="1200" cap="small" spc="0" normalizeH="0" baseline="0" noProof="0" dirty="0">
                <a:ln>
                  <a:solidFill>
                    <a:prstClr val="black">
                      <a:lumMod val="75000"/>
                      <a:lumOff val="25000"/>
                      <a:alpha val="10000"/>
                    </a:prstClr>
                  </a:solidFill>
                </a:ln>
                <a:solidFill>
                  <a:srgbClr val="DADADA"/>
                </a:solidFill>
                <a:effectLst>
                  <a:outerShdw blurRad="9525" dist="25400" dir="14640000" algn="tl" rotWithShape="0">
                    <a:prstClr val="black">
                      <a:alpha val="30000"/>
                    </a:prstClr>
                  </a:outerShdw>
                </a:effectLst>
                <a:uLnTx/>
                <a:uFillTx/>
                <a:latin typeface="Calisto MT" panose="02040603050505030304"/>
                <a:ea typeface="+mn-ea"/>
                <a:cs typeface="+mn-cs"/>
              </a:rPr>
              <a:t>Lord</a:t>
            </a:r>
            <a:r>
              <a:rPr kumimoji="0" lang="en-US" sz="3600" b="0" i="0" u="none" strike="noStrike" kern="1200" cap="none" spc="0" normalizeH="0" baseline="0" noProof="0" dirty="0">
                <a:ln>
                  <a:solidFill>
                    <a:prstClr val="black">
                      <a:lumMod val="75000"/>
                      <a:lumOff val="25000"/>
                      <a:alpha val="10000"/>
                    </a:prstClr>
                  </a:solidFill>
                </a:ln>
                <a:solidFill>
                  <a:srgbClr val="DADADA"/>
                </a:solidFill>
                <a:effectLst>
                  <a:outerShdw blurRad="9525" dist="25400" dir="14640000" algn="tl" rotWithShape="0">
                    <a:prstClr val="black">
                      <a:alpha val="30000"/>
                    </a:prstClr>
                  </a:outerShdw>
                </a:effectLst>
                <a:uLnTx/>
                <a:uFillTx/>
                <a:latin typeface="Calisto MT" panose="02040603050505030304"/>
                <a:ea typeface="+mn-ea"/>
                <a:cs typeface="+mn-cs"/>
              </a:rPr>
              <a:t> said unto Moses, Whosoever hath sinned against me, him will I blot out of my book.</a:t>
            </a:r>
          </a:p>
        </p:txBody>
      </p:sp>
      <p:sp>
        <p:nvSpPr>
          <p:cNvPr id="8" name="Rectangle 7">
            <a:extLst>
              <a:ext uri="{FF2B5EF4-FFF2-40B4-BE49-F238E27FC236}">
                <a16:creationId xmlns:a16="http://schemas.microsoft.com/office/drawing/2014/main" id="{8F0460B3-E74E-C8B6-4CE7-B29FA8909CCF}"/>
              </a:ext>
            </a:extLst>
          </p:cNvPr>
          <p:cNvSpPr/>
          <p:nvPr/>
        </p:nvSpPr>
        <p:spPr>
          <a:xfrm>
            <a:off x="878615" y="702703"/>
            <a:ext cx="10434682" cy="1605067"/>
          </a:xfrm>
          <a:prstGeom prst="rect">
            <a:avLst/>
          </a:prstGeom>
          <a:noFill/>
          <a:ln w="76200">
            <a:solidFill>
              <a:schemeClr val="tx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3878177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9119" y="871658"/>
            <a:ext cx="10353762" cy="1234955"/>
          </a:xfrm>
        </p:spPr>
        <p:txBody>
          <a:bodyPr>
            <a:normAutofit fontScale="90000"/>
          </a:bodyPr>
          <a:lstStyle/>
          <a:p>
            <a:r>
              <a:rPr lang="en-US" b="1" dirty="0"/>
              <a:t>6:  The books record our choices, and an investigation of these choices must occur before judgment can be rendered. </a:t>
            </a:r>
            <a:endParaRPr lang="en-US" dirty="0"/>
          </a:p>
        </p:txBody>
      </p:sp>
      <p:sp>
        <p:nvSpPr>
          <p:cNvPr id="4" name="TextBox 3"/>
          <p:cNvSpPr txBox="1"/>
          <p:nvPr/>
        </p:nvSpPr>
        <p:spPr>
          <a:xfrm>
            <a:off x="1" y="-25028"/>
            <a:ext cx="6096000" cy="646331"/>
          </a:xfrm>
          <a:prstGeom prst="rect">
            <a:avLst/>
          </a:prstGeom>
          <a:solidFill>
            <a:schemeClr val="accent1">
              <a:lumMod val="50000"/>
            </a:schemeClr>
          </a:solidFill>
        </p:spPr>
        <p:txBody>
          <a:bodyPr wrap="square" rtlCol="0">
            <a:spAutoFit/>
          </a:bodyPr>
          <a:lstStyle/>
          <a:p>
            <a:r>
              <a:rPr lang="en-US" sz="3600" b="1" dirty="0">
                <a:solidFill>
                  <a:schemeClr val="bg1"/>
                </a:solidFill>
              </a:rPr>
              <a:t>The Investigative Judgment:</a:t>
            </a:r>
          </a:p>
        </p:txBody>
      </p:sp>
      <p:sp>
        <p:nvSpPr>
          <p:cNvPr id="7" name="Content Placeholder 2">
            <a:extLst>
              <a:ext uri="{FF2B5EF4-FFF2-40B4-BE49-F238E27FC236}">
                <a16:creationId xmlns:a16="http://schemas.microsoft.com/office/drawing/2014/main" id="{837326E0-289D-8980-CAC8-3C2DA8F6AF8C}"/>
              </a:ext>
            </a:extLst>
          </p:cNvPr>
          <p:cNvSpPr>
            <a:spLocks noGrp="1"/>
          </p:cNvSpPr>
          <p:nvPr>
            <p:ph idx="1"/>
          </p:nvPr>
        </p:nvSpPr>
        <p:spPr>
          <a:xfrm>
            <a:off x="919119" y="2476725"/>
            <a:ext cx="10434682" cy="2443618"/>
          </a:xfrm>
          <a:solidFill>
            <a:schemeClr val="bg2">
              <a:lumMod val="75000"/>
            </a:schemeClr>
          </a:solidFill>
        </p:spPr>
        <p:txBody>
          <a:bodyPr>
            <a:noAutofit/>
          </a:bodyPr>
          <a:lstStyle/>
          <a:p>
            <a:pPr marL="0" indent="0">
              <a:buNone/>
            </a:pPr>
            <a:r>
              <a:rPr lang="en-US" sz="4400" b="1" dirty="0"/>
              <a:t>Psalm 69:28</a:t>
            </a:r>
          </a:p>
          <a:p>
            <a:r>
              <a:rPr lang="en-US" sz="3600" b="1" baseline="30000" dirty="0"/>
              <a:t>28 </a:t>
            </a:r>
            <a:r>
              <a:rPr lang="en-US" sz="3600" dirty="0"/>
              <a:t>Let them be blotted out of the book of the living, and not be written with the righteous.</a:t>
            </a:r>
          </a:p>
        </p:txBody>
      </p:sp>
      <p:sp>
        <p:nvSpPr>
          <p:cNvPr id="8" name="Rectangle 7">
            <a:extLst>
              <a:ext uri="{FF2B5EF4-FFF2-40B4-BE49-F238E27FC236}">
                <a16:creationId xmlns:a16="http://schemas.microsoft.com/office/drawing/2014/main" id="{8F0460B3-E74E-C8B6-4CE7-B29FA8909CCF}"/>
              </a:ext>
            </a:extLst>
          </p:cNvPr>
          <p:cNvSpPr/>
          <p:nvPr/>
        </p:nvSpPr>
        <p:spPr>
          <a:xfrm>
            <a:off x="878615" y="702703"/>
            <a:ext cx="10434682" cy="1605067"/>
          </a:xfrm>
          <a:prstGeom prst="rect">
            <a:avLst/>
          </a:prstGeom>
          <a:noFill/>
          <a:ln w="76200">
            <a:solidFill>
              <a:schemeClr val="tx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381658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9119" y="871658"/>
            <a:ext cx="10353762" cy="1234955"/>
          </a:xfrm>
        </p:spPr>
        <p:txBody>
          <a:bodyPr>
            <a:normAutofit fontScale="90000"/>
          </a:bodyPr>
          <a:lstStyle/>
          <a:p>
            <a:r>
              <a:rPr lang="en-US" b="1" dirty="0"/>
              <a:t>6:  The books record our choices, and an investigation of these choices must occur before judgment can be rendered. </a:t>
            </a:r>
            <a:endParaRPr lang="en-US" dirty="0"/>
          </a:p>
        </p:txBody>
      </p:sp>
      <p:sp>
        <p:nvSpPr>
          <p:cNvPr id="4" name="TextBox 3"/>
          <p:cNvSpPr txBox="1"/>
          <p:nvPr/>
        </p:nvSpPr>
        <p:spPr>
          <a:xfrm>
            <a:off x="1" y="-25028"/>
            <a:ext cx="6096000" cy="646331"/>
          </a:xfrm>
          <a:prstGeom prst="rect">
            <a:avLst/>
          </a:prstGeom>
          <a:solidFill>
            <a:schemeClr val="accent1">
              <a:lumMod val="50000"/>
            </a:schemeClr>
          </a:solidFill>
        </p:spPr>
        <p:txBody>
          <a:bodyPr wrap="square" rtlCol="0">
            <a:spAutoFit/>
          </a:bodyPr>
          <a:lstStyle/>
          <a:p>
            <a:r>
              <a:rPr lang="en-US" sz="3600" b="1" dirty="0">
                <a:solidFill>
                  <a:schemeClr val="bg1"/>
                </a:solidFill>
              </a:rPr>
              <a:t>The Investigative Judgment:</a:t>
            </a:r>
          </a:p>
        </p:txBody>
      </p:sp>
      <p:sp>
        <p:nvSpPr>
          <p:cNvPr id="7" name="Content Placeholder 2">
            <a:extLst>
              <a:ext uri="{FF2B5EF4-FFF2-40B4-BE49-F238E27FC236}">
                <a16:creationId xmlns:a16="http://schemas.microsoft.com/office/drawing/2014/main" id="{837326E0-289D-8980-CAC8-3C2DA8F6AF8C}"/>
              </a:ext>
            </a:extLst>
          </p:cNvPr>
          <p:cNvSpPr>
            <a:spLocks noGrp="1"/>
          </p:cNvSpPr>
          <p:nvPr>
            <p:ph idx="1"/>
          </p:nvPr>
        </p:nvSpPr>
        <p:spPr>
          <a:xfrm>
            <a:off x="919119" y="2476725"/>
            <a:ext cx="10434682" cy="3678572"/>
          </a:xfrm>
          <a:solidFill>
            <a:schemeClr val="bg2">
              <a:lumMod val="75000"/>
            </a:schemeClr>
          </a:solidFill>
        </p:spPr>
        <p:txBody>
          <a:bodyPr>
            <a:noAutofit/>
          </a:bodyPr>
          <a:lstStyle/>
          <a:p>
            <a:pPr marL="0" indent="0">
              <a:buNone/>
            </a:pPr>
            <a:r>
              <a:rPr lang="en-US" sz="3600" b="1" dirty="0"/>
              <a:t>Revelation 3:5</a:t>
            </a:r>
          </a:p>
          <a:p>
            <a:r>
              <a:rPr lang="en-US" sz="3600" b="1" baseline="30000" dirty="0"/>
              <a:t>5 </a:t>
            </a:r>
            <a:r>
              <a:rPr lang="en-US" sz="3600" dirty="0"/>
              <a:t>He that </a:t>
            </a:r>
            <a:r>
              <a:rPr lang="en-US" sz="3600" dirty="0" err="1"/>
              <a:t>overcometh</a:t>
            </a:r>
            <a:r>
              <a:rPr lang="en-US" sz="3600" dirty="0"/>
              <a:t>, the same shall be clothed in white raiment; and I will not blot out his name out of the book of life, but I will confess his name before my Father, and before his angels.</a:t>
            </a:r>
          </a:p>
        </p:txBody>
      </p:sp>
      <p:sp>
        <p:nvSpPr>
          <p:cNvPr id="8" name="Rectangle 7">
            <a:extLst>
              <a:ext uri="{FF2B5EF4-FFF2-40B4-BE49-F238E27FC236}">
                <a16:creationId xmlns:a16="http://schemas.microsoft.com/office/drawing/2014/main" id="{8F0460B3-E74E-C8B6-4CE7-B29FA8909CCF}"/>
              </a:ext>
            </a:extLst>
          </p:cNvPr>
          <p:cNvSpPr/>
          <p:nvPr/>
        </p:nvSpPr>
        <p:spPr>
          <a:xfrm>
            <a:off x="878615" y="702703"/>
            <a:ext cx="10434682" cy="1605067"/>
          </a:xfrm>
          <a:prstGeom prst="rect">
            <a:avLst/>
          </a:prstGeom>
          <a:noFill/>
          <a:ln w="76200">
            <a:solidFill>
              <a:schemeClr val="tx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8188853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9119" y="871658"/>
            <a:ext cx="10353762" cy="1234955"/>
          </a:xfrm>
        </p:spPr>
        <p:txBody>
          <a:bodyPr>
            <a:normAutofit fontScale="90000"/>
          </a:bodyPr>
          <a:lstStyle/>
          <a:p>
            <a:r>
              <a:rPr lang="en-US" b="1" dirty="0"/>
              <a:t>6:  The books record our choices, and an investigation of these choices must occur before judgment can be rendered. </a:t>
            </a:r>
            <a:endParaRPr lang="en-US" dirty="0"/>
          </a:p>
        </p:txBody>
      </p:sp>
      <p:sp>
        <p:nvSpPr>
          <p:cNvPr id="4" name="TextBox 3"/>
          <p:cNvSpPr txBox="1"/>
          <p:nvPr/>
        </p:nvSpPr>
        <p:spPr>
          <a:xfrm>
            <a:off x="1" y="-25028"/>
            <a:ext cx="6096000" cy="646331"/>
          </a:xfrm>
          <a:prstGeom prst="rect">
            <a:avLst/>
          </a:prstGeom>
          <a:solidFill>
            <a:schemeClr val="accent1">
              <a:lumMod val="50000"/>
            </a:schemeClr>
          </a:solidFill>
        </p:spPr>
        <p:txBody>
          <a:bodyPr wrap="square" rtlCol="0">
            <a:spAutoFit/>
          </a:bodyPr>
          <a:lstStyle/>
          <a:p>
            <a:r>
              <a:rPr lang="en-US" sz="3600" b="1" dirty="0">
                <a:solidFill>
                  <a:schemeClr val="bg1"/>
                </a:solidFill>
              </a:rPr>
              <a:t>The Investigative Judgment:</a:t>
            </a:r>
          </a:p>
        </p:txBody>
      </p:sp>
      <p:sp>
        <p:nvSpPr>
          <p:cNvPr id="7" name="Content Placeholder 2">
            <a:extLst>
              <a:ext uri="{FF2B5EF4-FFF2-40B4-BE49-F238E27FC236}">
                <a16:creationId xmlns:a16="http://schemas.microsoft.com/office/drawing/2014/main" id="{837326E0-289D-8980-CAC8-3C2DA8F6AF8C}"/>
              </a:ext>
            </a:extLst>
          </p:cNvPr>
          <p:cNvSpPr>
            <a:spLocks noGrp="1"/>
          </p:cNvSpPr>
          <p:nvPr>
            <p:ph idx="1"/>
          </p:nvPr>
        </p:nvSpPr>
        <p:spPr>
          <a:xfrm>
            <a:off x="919119" y="2476725"/>
            <a:ext cx="10434682" cy="3678572"/>
          </a:xfrm>
          <a:solidFill>
            <a:schemeClr val="bg2">
              <a:lumMod val="75000"/>
            </a:schemeClr>
          </a:solidFill>
        </p:spPr>
        <p:txBody>
          <a:bodyPr>
            <a:noAutofit/>
          </a:bodyPr>
          <a:lstStyle/>
          <a:p>
            <a:pPr marL="0" indent="0">
              <a:buNone/>
            </a:pPr>
            <a:r>
              <a:rPr lang="en-US" sz="4400" b="1" dirty="0"/>
              <a:t>Revelation 22:19</a:t>
            </a:r>
          </a:p>
          <a:p>
            <a:r>
              <a:rPr lang="en-US" sz="3600" b="1" baseline="30000" dirty="0"/>
              <a:t>19 </a:t>
            </a:r>
            <a:r>
              <a:rPr lang="en-US" sz="3600" dirty="0"/>
              <a:t>And if any man shall take away from the words of the book of this prophecy, God shall take away his part out of the book of life, and out of the holy city, and from the things which are written in this book.</a:t>
            </a:r>
          </a:p>
        </p:txBody>
      </p:sp>
      <p:sp>
        <p:nvSpPr>
          <p:cNvPr id="8" name="Rectangle 7">
            <a:extLst>
              <a:ext uri="{FF2B5EF4-FFF2-40B4-BE49-F238E27FC236}">
                <a16:creationId xmlns:a16="http://schemas.microsoft.com/office/drawing/2014/main" id="{8F0460B3-E74E-C8B6-4CE7-B29FA8909CCF}"/>
              </a:ext>
            </a:extLst>
          </p:cNvPr>
          <p:cNvSpPr/>
          <p:nvPr/>
        </p:nvSpPr>
        <p:spPr>
          <a:xfrm>
            <a:off x="878615" y="702703"/>
            <a:ext cx="10434682" cy="1605067"/>
          </a:xfrm>
          <a:prstGeom prst="rect">
            <a:avLst/>
          </a:prstGeom>
          <a:noFill/>
          <a:ln w="76200">
            <a:solidFill>
              <a:schemeClr val="tx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5877594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9119" y="702704"/>
            <a:ext cx="10353762" cy="991066"/>
          </a:xfrm>
        </p:spPr>
        <p:txBody>
          <a:bodyPr>
            <a:normAutofit/>
          </a:bodyPr>
          <a:lstStyle/>
          <a:p>
            <a:r>
              <a:rPr lang="en-US" b="1" dirty="0"/>
              <a:t>7:  The DEAD are judged out of the books</a:t>
            </a:r>
            <a:endParaRPr lang="en-US" dirty="0"/>
          </a:p>
        </p:txBody>
      </p:sp>
      <p:sp>
        <p:nvSpPr>
          <p:cNvPr id="4" name="TextBox 3"/>
          <p:cNvSpPr txBox="1"/>
          <p:nvPr/>
        </p:nvSpPr>
        <p:spPr>
          <a:xfrm>
            <a:off x="1" y="-25028"/>
            <a:ext cx="6096000" cy="646331"/>
          </a:xfrm>
          <a:prstGeom prst="rect">
            <a:avLst/>
          </a:prstGeom>
          <a:solidFill>
            <a:schemeClr val="accent1">
              <a:lumMod val="50000"/>
            </a:schemeClr>
          </a:solidFill>
        </p:spPr>
        <p:txBody>
          <a:bodyPr wrap="square" rtlCol="0">
            <a:spAutoFit/>
          </a:bodyPr>
          <a:lstStyle/>
          <a:p>
            <a:r>
              <a:rPr lang="en-US" sz="3600" b="1" dirty="0">
                <a:solidFill>
                  <a:schemeClr val="bg1"/>
                </a:solidFill>
              </a:rPr>
              <a:t>The Investigative Judgment:</a:t>
            </a:r>
          </a:p>
        </p:txBody>
      </p:sp>
      <p:sp>
        <p:nvSpPr>
          <p:cNvPr id="7" name="Content Placeholder 2">
            <a:extLst>
              <a:ext uri="{FF2B5EF4-FFF2-40B4-BE49-F238E27FC236}">
                <a16:creationId xmlns:a16="http://schemas.microsoft.com/office/drawing/2014/main" id="{837326E0-289D-8980-CAC8-3C2DA8F6AF8C}"/>
              </a:ext>
            </a:extLst>
          </p:cNvPr>
          <p:cNvSpPr>
            <a:spLocks noGrp="1"/>
          </p:cNvSpPr>
          <p:nvPr>
            <p:ph idx="1"/>
          </p:nvPr>
        </p:nvSpPr>
        <p:spPr>
          <a:xfrm>
            <a:off x="424499" y="1861455"/>
            <a:ext cx="11342914" cy="4789715"/>
          </a:xfrm>
          <a:solidFill>
            <a:schemeClr val="bg2">
              <a:lumMod val="75000"/>
            </a:schemeClr>
          </a:solidFill>
        </p:spPr>
        <p:txBody>
          <a:bodyPr>
            <a:noAutofit/>
          </a:bodyPr>
          <a:lstStyle/>
          <a:p>
            <a:pPr marL="0" indent="0">
              <a:buNone/>
            </a:pPr>
            <a:r>
              <a:rPr lang="en-US" sz="3200" b="1" dirty="0"/>
              <a:t>Revelation 20:12-13</a:t>
            </a:r>
          </a:p>
          <a:p>
            <a:r>
              <a:rPr lang="en-US" sz="3200" b="1" baseline="30000" dirty="0"/>
              <a:t>12 </a:t>
            </a:r>
            <a:r>
              <a:rPr lang="en-US" sz="3200" dirty="0"/>
              <a:t>And I saw the dead, small and great, stand before God; and the books were opened: and another book was opened, which is the book of life: and the dead were judged out of those things which were written in the books, according to their works.</a:t>
            </a:r>
          </a:p>
          <a:p>
            <a:r>
              <a:rPr lang="en-US" sz="3200" b="1" baseline="30000" dirty="0"/>
              <a:t>13 </a:t>
            </a:r>
            <a:r>
              <a:rPr lang="en-US" sz="3200" dirty="0"/>
              <a:t>And the sea gave up the dead which were in it; and death and hell delivered up the dead which were in them: and they were judged every man according to their works.</a:t>
            </a:r>
          </a:p>
        </p:txBody>
      </p:sp>
      <p:sp>
        <p:nvSpPr>
          <p:cNvPr id="8" name="Rectangle 7">
            <a:extLst>
              <a:ext uri="{FF2B5EF4-FFF2-40B4-BE49-F238E27FC236}">
                <a16:creationId xmlns:a16="http://schemas.microsoft.com/office/drawing/2014/main" id="{8F0460B3-E74E-C8B6-4CE7-B29FA8909CCF}"/>
              </a:ext>
            </a:extLst>
          </p:cNvPr>
          <p:cNvSpPr/>
          <p:nvPr/>
        </p:nvSpPr>
        <p:spPr>
          <a:xfrm>
            <a:off x="878615" y="702704"/>
            <a:ext cx="10434682" cy="991066"/>
          </a:xfrm>
          <a:prstGeom prst="rect">
            <a:avLst/>
          </a:prstGeom>
          <a:no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9158274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ight spots">
            <a:extLst>
              <a:ext uri="{FF2B5EF4-FFF2-40B4-BE49-F238E27FC236}">
                <a16:creationId xmlns:a16="http://schemas.microsoft.com/office/drawing/2014/main" id="{20A520D0-11CF-4639-8537-F56A8A2FDCFD}"/>
              </a:ext>
            </a:extLst>
          </p:cNvPr>
          <p:cNvPicPr>
            <a:picLocks noChangeAspect="1"/>
          </p:cNvPicPr>
          <p:nvPr/>
        </p:nvPicPr>
        <p:blipFill rotWithShape="1">
          <a:blip r:embed="rId3">
            <a:alphaModFix amt="20000"/>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D44BCB7C-A6FC-4118-9027-468ECFDE6455}"/>
              </a:ext>
            </a:extLst>
          </p:cNvPr>
          <p:cNvSpPr>
            <a:spLocks noGrp="1"/>
          </p:cNvSpPr>
          <p:nvPr>
            <p:ph type="ctrTitle"/>
          </p:nvPr>
        </p:nvSpPr>
        <p:spPr>
          <a:xfrm>
            <a:off x="3962399" y="2573867"/>
            <a:ext cx="7197726" cy="2421464"/>
          </a:xfrm>
        </p:spPr>
        <p:txBody>
          <a:bodyPr>
            <a:normAutofit/>
          </a:bodyPr>
          <a:lstStyle/>
          <a:p>
            <a:r>
              <a:rPr lang="en-US" dirty="0"/>
              <a:t>Thank You!</a:t>
            </a:r>
          </a:p>
        </p:txBody>
      </p:sp>
      <p:sp>
        <p:nvSpPr>
          <p:cNvPr id="3" name="Subtitle 2">
            <a:extLst>
              <a:ext uri="{FF2B5EF4-FFF2-40B4-BE49-F238E27FC236}">
                <a16:creationId xmlns:a16="http://schemas.microsoft.com/office/drawing/2014/main" id="{4B64FA72-B055-4AE3-A6FD-8071BD687CBE}"/>
              </a:ext>
            </a:extLst>
          </p:cNvPr>
          <p:cNvSpPr>
            <a:spLocks noGrp="1"/>
          </p:cNvSpPr>
          <p:nvPr>
            <p:ph type="subTitle" idx="1"/>
          </p:nvPr>
        </p:nvSpPr>
        <p:spPr>
          <a:xfrm>
            <a:off x="3962399" y="4995332"/>
            <a:ext cx="7197726" cy="1405467"/>
          </a:xfrm>
        </p:spPr>
        <p:txBody>
          <a:bodyPr>
            <a:normAutofit/>
          </a:bodyPr>
          <a:lstStyle/>
          <a:p>
            <a:r>
              <a:rPr lang="en-US" sz="4400" dirty="0">
                <a:solidFill>
                  <a:schemeClr val="accent1">
                    <a:lumMod val="40000"/>
                    <a:lumOff val="60000"/>
                  </a:schemeClr>
                </a:solidFill>
              </a:rPr>
              <a:t>Happy Sabbath!!</a:t>
            </a:r>
          </a:p>
        </p:txBody>
      </p:sp>
    </p:spTree>
    <p:extLst>
      <p:ext uri="{BB962C8B-B14F-4D97-AF65-F5344CB8AC3E}">
        <p14:creationId xmlns:p14="http://schemas.microsoft.com/office/powerpoint/2010/main" val="29399308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1" y="233331"/>
            <a:ext cx="6873766" cy="897078"/>
          </a:xfrm>
        </p:spPr>
        <p:txBody>
          <a:bodyPr>
            <a:normAutofit/>
          </a:bodyPr>
          <a:lstStyle/>
          <a:p>
            <a:r>
              <a:rPr lang="en-US" dirty="0"/>
              <a:t>The Great Controversy, p. 320</a:t>
            </a:r>
          </a:p>
        </p:txBody>
      </p:sp>
      <p:sp>
        <p:nvSpPr>
          <p:cNvPr id="3" name="Content Placeholder 2"/>
          <p:cNvSpPr>
            <a:spLocks noGrp="1"/>
          </p:cNvSpPr>
          <p:nvPr>
            <p:ph idx="1"/>
          </p:nvPr>
        </p:nvSpPr>
        <p:spPr>
          <a:xfrm>
            <a:off x="396314" y="1130410"/>
            <a:ext cx="8933803" cy="5229448"/>
          </a:xfrm>
        </p:spPr>
        <p:txBody>
          <a:bodyPr>
            <a:noAutofit/>
          </a:bodyPr>
          <a:lstStyle/>
          <a:p>
            <a:pPr marL="0" indent="0">
              <a:buNone/>
            </a:pPr>
            <a:r>
              <a:rPr lang="en-US" sz="3500" dirty="0"/>
              <a:t>“With intense interest he studied the books of Daniel and the Revelation, employing the same principles of interpretation as in the other scriptures, and found, to his great joy, that the prophetic symbols could be understood….“I was thus satisfied,” he says, “that the Bible is a system of revealed truths, so clearly and simply given that the wayfaring man, though a fool, need not err therein.”</a:t>
            </a:r>
          </a:p>
        </p:txBody>
      </p:sp>
      <p:cxnSp>
        <p:nvCxnSpPr>
          <p:cNvPr id="5" name="Straight Connector 4">
            <a:extLst>
              <a:ext uri="{FF2B5EF4-FFF2-40B4-BE49-F238E27FC236}">
                <a16:creationId xmlns:a16="http://schemas.microsoft.com/office/drawing/2014/main" id="{53DDF9EE-F0CA-75A4-7C4F-48D3806437E9}"/>
              </a:ext>
            </a:extLst>
          </p:cNvPr>
          <p:cNvCxnSpPr>
            <a:cxnSpLocks/>
          </p:cNvCxnSpPr>
          <p:nvPr/>
        </p:nvCxnSpPr>
        <p:spPr>
          <a:xfrm>
            <a:off x="408239" y="1038969"/>
            <a:ext cx="6423049" cy="4709"/>
          </a:xfrm>
          <a:prstGeom prst="line">
            <a:avLst/>
          </a:prstGeom>
        </p:spPr>
        <p:style>
          <a:lnRef idx="1">
            <a:schemeClr val="accent1"/>
          </a:lnRef>
          <a:fillRef idx="0">
            <a:schemeClr val="accent1"/>
          </a:fillRef>
          <a:effectRef idx="0">
            <a:schemeClr val="accent1"/>
          </a:effectRef>
          <a:fontRef idx="minor">
            <a:schemeClr val="tx1"/>
          </a:fontRef>
        </p:style>
      </p:cxnSp>
      <p:pic>
        <p:nvPicPr>
          <p:cNvPr id="9226" name="Picture 10" descr="Bible Background Images - Free Download on Freepik">
            <a:extLst>
              <a:ext uri="{FF2B5EF4-FFF2-40B4-BE49-F238E27FC236}">
                <a16:creationId xmlns:a16="http://schemas.microsoft.com/office/drawing/2014/main" id="{B0F2665F-FA82-4BAE-C025-64EDA129599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2254" t="8156" r="40843"/>
          <a:stretch/>
        </p:blipFill>
        <p:spPr bwMode="auto">
          <a:xfrm>
            <a:off x="9176369" y="-1"/>
            <a:ext cx="3015632"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98939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2494" y="148126"/>
            <a:ext cx="8017270" cy="624315"/>
          </a:xfrm>
        </p:spPr>
        <p:txBody>
          <a:bodyPr>
            <a:normAutofit fontScale="90000"/>
          </a:bodyPr>
          <a:lstStyle/>
          <a:p>
            <a:r>
              <a:rPr lang="en-US" dirty="0"/>
              <a:t>The Great Controversy, p. 324</a:t>
            </a:r>
          </a:p>
        </p:txBody>
      </p:sp>
      <p:sp>
        <p:nvSpPr>
          <p:cNvPr id="3" name="Content Placeholder 2"/>
          <p:cNvSpPr>
            <a:spLocks noGrp="1"/>
          </p:cNvSpPr>
          <p:nvPr>
            <p:ph idx="1"/>
          </p:nvPr>
        </p:nvSpPr>
        <p:spPr>
          <a:xfrm>
            <a:off x="2806262" y="772441"/>
            <a:ext cx="9112469" cy="5854936"/>
          </a:xfrm>
        </p:spPr>
        <p:txBody>
          <a:bodyPr>
            <a:noAutofit/>
          </a:bodyPr>
          <a:lstStyle/>
          <a:p>
            <a:pPr marL="0" indent="0">
              <a:buNone/>
            </a:pPr>
            <a:r>
              <a:rPr lang="en-US" sz="3400" dirty="0">
                <a:solidFill>
                  <a:srgbClr val="FFFFFF"/>
                </a:solidFill>
                <a:effectLst/>
              </a:rPr>
              <a:t>“</a:t>
            </a:r>
            <a:r>
              <a:rPr lang="en-US" sz="3400" b="0" i="0" dirty="0">
                <a:solidFill>
                  <a:srgbClr val="FFFFFF"/>
                </a:solidFill>
                <a:effectLst/>
              </a:rPr>
              <a:t>The prophecy which seemed most clearly to reveal the time of the second advent was that of Daniel 8:14…Miller accepted the generally received view that in the Christian age the earth is the sanctuary, and he therefore understood that the cleansing of the sanctuary foretold in Daniel 8:14 represented the purification of the earth by fire at the second coming of Christ. If, then, the correct starting point could be found for the 2300 days, he concluded that the time of the second advent could be readily ascertained.”</a:t>
            </a:r>
            <a:endParaRPr lang="en-US" sz="3400" dirty="0"/>
          </a:p>
        </p:txBody>
      </p:sp>
      <p:cxnSp>
        <p:nvCxnSpPr>
          <p:cNvPr id="7" name="Straight Connector 6">
            <a:extLst>
              <a:ext uri="{FF2B5EF4-FFF2-40B4-BE49-F238E27FC236}">
                <a16:creationId xmlns:a16="http://schemas.microsoft.com/office/drawing/2014/main" id="{B0248DDA-4112-2F09-9DA2-638560678FFF}"/>
              </a:ext>
            </a:extLst>
          </p:cNvPr>
          <p:cNvCxnSpPr>
            <a:cxnSpLocks/>
          </p:cNvCxnSpPr>
          <p:nvPr/>
        </p:nvCxnSpPr>
        <p:spPr>
          <a:xfrm>
            <a:off x="2806262" y="772441"/>
            <a:ext cx="8847608" cy="0"/>
          </a:xfrm>
          <a:prstGeom prst="line">
            <a:avLst/>
          </a:prstGeom>
        </p:spPr>
        <p:style>
          <a:lnRef idx="1">
            <a:schemeClr val="accent1"/>
          </a:lnRef>
          <a:fillRef idx="0">
            <a:schemeClr val="accent1"/>
          </a:fillRef>
          <a:effectRef idx="0">
            <a:schemeClr val="accent1"/>
          </a:effectRef>
          <a:fontRef idx="minor">
            <a:schemeClr val="tx1"/>
          </a:fontRef>
        </p:style>
      </p:cxnSp>
      <p:pic>
        <p:nvPicPr>
          <p:cNvPr id="10244" name="Picture 4" descr="What Every Christian Needs to Know About the Book of Revelation">
            <a:extLst>
              <a:ext uri="{FF2B5EF4-FFF2-40B4-BE49-F238E27FC236}">
                <a16:creationId xmlns:a16="http://schemas.microsoft.com/office/drawing/2014/main" id="{F0690AB0-3B49-11F7-1921-1584729D520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9929" r="23660"/>
          <a:stretch/>
        </p:blipFill>
        <p:spPr bwMode="auto">
          <a:xfrm>
            <a:off x="8388" y="0"/>
            <a:ext cx="272355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44569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Investigative Judgment:  Daniel 8:3-27</a:t>
            </a:r>
          </a:p>
        </p:txBody>
      </p:sp>
      <p:sp>
        <p:nvSpPr>
          <p:cNvPr id="4" name="Content Placeholder 3"/>
          <p:cNvSpPr>
            <a:spLocks noGrp="1"/>
          </p:cNvSpPr>
          <p:nvPr>
            <p:ph sz="half" idx="2"/>
          </p:nvPr>
        </p:nvSpPr>
        <p:spPr>
          <a:xfrm>
            <a:off x="5062411" y="1580049"/>
            <a:ext cx="5474531" cy="4054441"/>
          </a:xfrm>
        </p:spPr>
        <p:txBody>
          <a:bodyPr>
            <a:noAutofit/>
          </a:bodyPr>
          <a:lstStyle/>
          <a:p>
            <a:r>
              <a:rPr lang="en-US" sz="3200" b="1" baseline="30000" dirty="0"/>
              <a:t>3 </a:t>
            </a:r>
            <a:r>
              <a:rPr lang="en-US" sz="3200" dirty="0"/>
              <a:t>Then I lifted up mine eyes, and saw, and, behold, there stood before the river a ram which had two horns: and the two horns were high; but one was higher than the other, and the higher came up last.</a:t>
            </a:r>
          </a:p>
        </p:txBody>
      </p:sp>
      <p:pic>
        <p:nvPicPr>
          <p:cNvPr id="8194" name="Picture 2" descr="Daniel Chapter 8 - The Vision of the Ram and The Goat and Their ..."/>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769333" y="1580050"/>
            <a:ext cx="3971131" cy="4054441"/>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a:extLst>
              <a:ext uri="{FF2B5EF4-FFF2-40B4-BE49-F238E27FC236}">
                <a16:creationId xmlns:a16="http://schemas.microsoft.com/office/drawing/2014/main" id="{48B900A8-531D-805E-2A68-119E88E01786}"/>
              </a:ext>
            </a:extLst>
          </p:cNvPr>
          <p:cNvCxnSpPr>
            <a:cxnSpLocks/>
          </p:cNvCxnSpPr>
          <p:nvPr/>
        </p:nvCxnSpPr>
        <p:spPr>
          <a:xfrm>
            <a:off x="1672196" y="1414380"/>
            <a:ext cx="88476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49913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Investigative Judgment:  Daniel 8:4-27</a:t>
            </a:r>
          </a:p>
        </p:txBody>
      </p:sp>
      <p:sp>
        <p:nvSpPr>
          <p:cNvPr id="4" name="Content Placeholder 3"/>
          <p:cNvSpPr>
            <a:spLocks noGrp="1"/>
          </p:cNvSpPr>
          <p:nvPr>
            <p:ph sz="half" idx="2"/>
          </p:nvPr>
        </p:nvSpPr>
        <p:spPr>
          <a:xfrm>
            <a:off x="5803674" y="1511485"/>
            <a:ext cx="5474531" cy="4054441"/>
          </a:xfrm>
        </p:spPr>
        <p:txBody>
          <a:bodyPr>
            <a:noAutofit/>
          </a:bodyPr>
          <a:lstStyle/>
          <a:p>
            <a:r>
              <a:rPr lang="en-US" sz="3200" b="1" baseline="30000" dirty="0"/>
              <a:t>4 </a:t>
            </a:r>
            <a:r>
              <a:rPr lang="en-US" sz="3200" dirty="0"/>
              <a:t>I saw the ram pushing westward, and northward, and southward; so that no beasts might stand before him, neither was there any that could deliver out of his hand; but he did according to his will, and became great.</a:t>
            </a:r>
          </a:p>
        </p:txBody>
      </p:sp>
      <p:pic>
        <p:nvPicPr>
          <p:cNvPr id="9218" name="Picture 2" descr="Daniel 8: The Vision of a Ram and a Goat"/>
          <p:cNvPicPr>
            <a:picLocks noGrp="1" noChangeAspect="1" noChangeArrowheads="1"/>
          </p:cNvPicPr>
          <p:nvPr>
            <p:ph sz="half" idx="1"/>
          </p:nvPr>
        </p:nvPicPr>
        <p:blipFill rotWithShape="1">
          <a:blip r:embed="rId3">
            <a:extLst>
              <a:ext uri="{28A0092B-C50C-407E-A947-70E740481C1C}">
                <a14:useLocalDpi xmlns:a14="http://schemas.microsoft.com/office/drawing/2010/main" val="0"/>
              </a:ext>
            </a:extLst>
          </a:blip>
          <a:srcRect l="13695" r="30186"/>
          <a:stretch/>
        </p:blipFill>
        <p:spPr bwMode="auto">
          <a:xfrm>
            <a:off x="1598177" y="1713786"/>
            <a:ext cx="4077444" cy="4000800"/>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Connector 2">
            <a:extLst>
              <a:ext uri="{FF2B5EF4-FFF2-40B4-BE49-F238E27FC236}">
                <a16:creationId xmlns:a16="http://schemas.microsoft.com/office/drawing/2014/main" id="{3EDDC3F9-5E14-36E2-5A82-C7BFB994D92F}"/>
              </a:ext>
            </a:extLst>
          </p:cNvPr>
          <p:cNvCxnSpPr>
            <a:cxnSpLocks/>
          </p:cNvCxnSpPr>
          <p:nvPr/>
        </p:nvCxnSpPr>
        <p:spPr>
          <a:xfrm>
            <a:off x="1672196" y="1414380"/>
            <a:ext cx="88476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64080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Investigative Judgment:  Daniel 8:5-27</a:t>
            </a:r>
          </a:p>
        </p:txBody>
      </p:sp>
      <p:sp>
        <p:nvSpPr>
          <p:cNvPr id="4" name="Content Placeholder 3"/>
          <p:cNvSpPr>
            <a:spLocks noGrp="1"/>
          </p:cNvSpPr>
          <p:nvPr>
            <p:ph sz="half" idx="2"/>
          </p:nvPr>
        </p:nvSpPr>
        <p:spPr>
          <a:xfrm>
            <a:off x="5568111" y="1598668"/>
            <a:ext cx="5207831" cy="4054441"/>
          </a:xfrm>
        </p:spPr>
        <p:txBody>
          <a:bodyPr>
            <a:noAutofit/>
          </a:bodyPr>
          <a:lstStyle/>
          <a:p>
            <a:r>
              <a:rPr lang="en-US" sz="3200" b="1" baseline="30000" dirty="0"/>
              <a:t>5 </a:t>
            </a:r>
            <a:r>
              <a:rPr lang="en-US" sz="3200" dirty="0"/>
              <a:t>And as I was considering, behold, an he goat came from the west on the face of the whole earth, and touched not the ground: and the goat had a notable horn between his eyes.</a:t>
            </a:r>
          </a:p>
        </p:txBody>
      </p:sp>
      <p:pic>
        <p:nvPicPr>
          <p:cNvPr id="10242" name="Picture 2" descr="Daniel 8 Commentary | Precept Austin"/>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1139998" y="1744528"/>
            <a:ext cx="4428113" cy="3321085"/>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Connector 2">
            <a:extLst>
              <a:ext uri="{FF2B5EF4-FFF2-40B4-BE49-F238E27FC236}">
                <a16:creationId xmlns:a16="http://schemas.microsoft.com/office/drawing/2014/main" id="{28E91FB5-28B0-CE62-1294-B5AE44A23E91}"/>
              </a:ext>
            </a:extLst>
          </p:cNvPr>
          <p:cNvCxnSpPr>
            <a:cxnSpLocks/>
          </p:cNvCxnSpPr>
          <p:nvPr/>
        </p:nvCxnSpPr>
        <p:spPr>
          <a:xfrm>
            <a:off x="1672196" y="1414380"/>
            <a:ext cx="88476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26524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Investigative Judgment:  Daniel 8:6-27</a:t>
            </a:r>
          </a:p>
        </p:txBody>
      </p:sp>
      <p:sp>
        <p:nvSpPr>
          <p:cNvPr id="4" name="Content Placeholder 3"/>
          <p:cNvSpPr>
            <a:spLocks noGrp="1"/>
          </p:cNvSpPr>
          <p:nvPr>
            <p:ph sz="half" idx="2"/>
          </p:nvPr>
        </p:nvSpPr>
        <p:spPr>
          <a:xfrm>
            <a:off x="6883962" y="1594839"/>
            <a:ext cx="4461072" cy="4054441"/>
          </a:xfrm>
        </p:spPr>
        <p:txBody>
          <a:bodyPr>
            <a:noAutofit/>
          </a:bodyPr>
          <a:lstStyle/>
          <a:p>
            <a:r>
              <a:rPr lang="en-US" sz="3200" b="1" baseline="30000" dirty="0"/>
              <a:t>6 </a:t>
            </a:r>
            <a:r>
              <a:rPr lang="en-US" sz="3200" dirty="0"/>
              <a:t>And he came to the ram that had two horns, which I had seen standing before the river, and ran unto him in the fury of his power.</a:t>
            </a:r>
          </a:p>
        </p:txBody>
      </p:sp>
      <p:pic>
        <p:nvPicPr>
          <p:cNvPr id="11266" name="Picture 2" descr="The Ram, The Goat, The End - Devoted To You"/>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846966" y="1907400"/>
            <a:ext cx="5973235" cy="2545556"/>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Connector 2">
            <a:extLst>
              <a:ext uri="{FF2B5EF4-FFF2-40B4-BE49-F238E27FC236}">
                <a16:creationId xmlns:a16="http://schemas.microsoft.com/office/drawing/2014/main" id="{603CC714-5513-FDA8-2F96-01740049C40A}"/>
              </a:ext>
            </a:extLst>
          </p:cNvPr>
          <p:cNvCxnSpPr>
            <a:cxnSpLocks/>
          </p:cNvCxnSpPr>
          <p:nvPr/>
        </p:nvCxnSpPr>
        <p:spPr>
          <a:xfrm>
            <a:off x="1672196" y="1414380"/>
            <a:ext cx="88476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86389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Investigative Judgment:  Daniel 8:7-27</a:t>
            </a:r>
          </a:p>
        </p:txBody>
      </p:sp>
      <p:sp>
        <p:nvSpPr>
          <p:cNvPr id="4" name="Content Placeholder 3"/>
          <p:cNvSpPr>
            <a:spLocks noGrp="1"/>
          </p:cNvSpPr>
          <p:nvPr>
            <p:ph sz="half" idx="2"/>
          </p:nvPr>
        </p:nvSpPr>
        <p:spPr>
          <a:xfrm>
            <a:off x="4711484" y="1634968"/>
            <a:ext cx="7103562" cy="4054441"/>
          </a:xfrm>
        </p:spPr>
        <p:txBody>
          <a:bodyPr>
            <a:noAutofit/>
          </a:bodyPr>
          <a:lstStyle/>
          <a:p>
            <a:r>
              <a:rPr lang="en-US" sz="3200" b="1" baseline="30000" dirty="0"/>
              <a:t>7 </a:t>
            </a:r>
            <a:r>
              <a:rPr lang="en-US" sz="3200" dirty="0"/>
              <a:t>And I saw him come close unto the ram, and he was moved with choler against him, and smote the ram, and brake his two horns: and there was no power in the ram to stand before him, but he cast him down to the ground, and stamped upon him: and there was none that could deliver the ram out of his hand.</a:t>
            </a:r>
          </a:p>
        </p:txBody>
      </p:sp>
      <p:pic>
        <p:nvPicPr>
          <p:cNvPr id="12290" name="Picture 2" descr="Theological Views: The Prophecy of Daniel 8 - Part A2"/>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913795" y="1634968"/>
            <a:ext cx="3812088" cy="4283245"/>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Connector 2">
            <a:extLst>
              <a:ext uri="{FF2B5EF4-FFF2-40B4-BE49-F238E27FC236}">
                <a16:creationId xmlns:a16="http://schemas.microsoft.com/office/drawing/2014/main" id="{F786AB0C-147D-3E52-3657-8B1A52A8EFB2}"/>
              </a:ext>
            </a:extLst>
          </p:cNvPr>
          <p:cNvCxnSpPr>
            <a:cxnSpLocks/>
          </p:cNvCxnSpPr>
          <p:nvPr/>
        </p:nvCxnSpPr>
        <p:spPr>
          <a:xfrm>
            <a:off x="1672196" y="1414380"/>
            <a:ext cx="88476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67021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Investigative Judgment:  Daniel 8:8-27</a:t>
            </a:r>
          </a:p>
        </p:txBody>
      </p:sp>
      <p:sp>
        <p:nvSpPr>
          <p:cNvPr id="4" name="Content Placeholder 3"/>
          <p:cNvSpPr>
            <a:spLocks noGrp="1"/>
          </p:cNvSpPr>
          <p:nvPr>
            <p:ph sz="half" idx="2"/>
          </p:nvPr>
        </p:nvSpPr>
        <p:spPr>
          <a:xfrm>
            <a:off x="6090676" y="1665233"/>
            <a:ext cx="5176881" cy="4054441"/>
          </a:xfrm>
        </p:spPr>
        <p:txBody>
          <a:bodyPr>
            <a:noAutofit/>
          </a:bodyPr>
          <a:lstStyle/>
          <a:p>
            <a:r>
              <a:rPr lang="en-US" sz="3600" b="1" baseline="30000" dirty="0"/>
              <a:t>8 </a:t>
            </a:r>
            <a:r>
              <a:rPr lang="en-US" sz="3600" dirty="0"/>
              <a:t>Therefore the he goat waxed very great: and when he was strong, the great horn was broken; and for it came up four notable ones toward the four winds of heaven.</a:t>
            </a:r>
          </a:p>
        </p:txBody>
      </p:sp>
      <p:pic>
        <p:nvPicPr>
          <p:cNvPr id="13314" name="Picture 2" descr="Daniel's Goat with Four Horns | Bible images, Bible prophecy, Prophecy"/>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1775851" y="1580050"/>
            <a:ext cx="4314825" cy="4314825"/>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Connector 2">
            <a:extLst>
              <a:ext uri="{FF2B5EF4-FFF2-40B4-BE49-F238E27FC236}">
                <a16:creationId xmlns:a16="http://schemas.microsoft.com/office/drawing/2014/main" id="{EC606C8B-A484-B154-C10D-CA72347A01EC}"/>
              </a:ext>
            </a:extLst>
          </p:cNvPr>
          <p:cNvCxnSpPr>
            <a:cxnSpLocks/>
          </p:cNvCxnSpPr>
          <p:nvPr/>
        </p:nvCxnSpPr>
        <p:spPr>
          <a:xfrm>
            <a:off x="1672196" y="1414380"/>
            <a:ext cx="88476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79850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Investigative Judgment:  Daniel 8:9-27</a:t>
            </a:r>
          </a:p>
        </p:txBody>
      </p:sp>
      <p:sp>
        <p:nvSpPr>
          <p:cNvPr id="4" name="Content Placeholder 3"/>
          <p:cNvSpPr>
            <a:spLocks noGrp="1"/>
          </p:cNvSpPr>
          <p:nvPr>
            <p:ph sz="half" idx="2"/>
          </p:nvPr>
        </p:nvSpPr>
        <p:spPr>
          <a:xfrm>
            <a:off x="5594969" y="1566294"/>
            <a:ext cx="5847170" cy="4054441"/>
          </a:xfrm>
        </p:spPr>
        <p:txBody>
          <a:bodyPr>
            <a:noAutofit/>
          </a:bodyPr>
          <a:lstStyle/>
          <a:p>
            <a:r>
              <a:rPr lang="en-US" sz="4000" b="1" baseline="30000" dirty="0"/>
              <a:t>9 </a:t>
            </a:r>
            <a:r>
              <a:rPr lang="en-US" sz="4000" dirty="0"/>
              <a:t>And out of one of them came forth a little horn, which waxed exceeding great, toward the south, and toward the east, and toward the pleasant land.</a:t>
            </a:r>
          </a:p>
        </p:txBody>
      </p:sp>
      <p:pic>
        <p:nvPicPr>
          <p:cNvPr id="14338" name="Picture 2" descr="The Latter-Day Russian-European Alliance (Part 1)"/>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955265" y="1701865"/>
            <a:ext cx="4769176" cy="3783300"/>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Connector 2">
            <a:extLst>
              <a:ext uri="{FF2B5EF4-FFF2-40B4-BE49-F238E27FC236}">
                <a16:creationId xmlns:a16="http://schemas.microsoft.com/office/drawing/2014/main" id="{323D5D43-A91D-660B-9D53-BEC97C07BCDE}"/>
              </a:ext>
            </a:extLst>
          </p:cNvPr>
          <p:cNvCxnSpPr>
            <a:cxnSpLocks/>
          </p:cNvCxnSpPr>
          <p:nvPr/>
        </p:nvCxnSpPr>
        <p:spPr>
          <a:xfrm>
            <a:off x="1672196" y="1414380"/>
            <a:ext cx="88476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88189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1" y="233330"/>
            <a:ext cx="6873766" cy="1614389"/>
          </a:xfrm>
        </p:spPr>
        <p:txBody>
          <a:bodyPr>
            <a:normAutofit/>
          </a:bodyPr>
          <a:lstStyle/>
          <a:p>
            <a:r>
              <a:rPr lang="en-US" dirty="0"/>
              <a:t>An American Reformer</a:t>
            </a:r>
            <a:br>
              <a:rPr lang="en-US" dirty="0"/>
            </a:br>
            <a:r>
              <a:rPr lang="en-US" dirty="0"/>
              <a:t>The Great Controversy, p. 317</a:t>
            </a:r>
          </a:p>
        </p:txBody>
      </p:sp>
      <p:sp>
        <p:nvSpPr>
          <p:cNvPr id="3" name="Content Placeholder 2"/>
          <p:cNvSpPr>
            <a:spLocks noGrp="1"/>
          </p:cNvSpPr>
          <p:nvPr>
            <p:ph idx="1"/>
          </p:nvPr>
        </p:nvSpPr>
        <p:spPr>
          <a:xfrm>
            <a:off x="396314" y="1721594"/>
            <a:ext cx="6603577" cy="4638263"/>
          </a:xfrm>
        </p:spPr>
        <p:txBody>
          <a:bodyPr>
            <a:noAutofit/>
          </a:bodyPr>
          <a:lstStyle/>
          <a:p>
            <a:pPr marL="0" indent="0">
              <a:buNone/>
            </a:pPr>
            <a:r>
              <a:rPr lang="en-US" sz="3600" dirty="0"/>
              <a:t>“An upright, honest-hearted farmer, who had been led to doubt the divine authority of the Scriptures, yet who sincerely desired to know the truth, was the man specially chosen of God to lead out in the proclamation of Christ's second coming.”  </a:t>
            </a:r>
          </a:p>
        </p:txBody>
      </p:sp>
      <p:pic>
        <p:nvPicPr>
          <p:cNvPr id="4" name="Picture 2" descr="William Miller (preacher) - Wikipedia">
            <a:extLst>
              <a:ext uri="{FF2B5EF4-FFF2-40B4-BE49-F238E27FC236}">
                <a16:creationId xmlns:a16="http://schemas.microsoft.com/office/drawing/2014/main" id="{C67DC597-09D6-F336-C64C-D89B7BF5ED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21521" y="721057"/>
            <a:ext cx="4515533" cy="5638800"/>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a:extLst>
              <a:ext uri="{FF2B5EF4-FFF2-40B4-BE49-F238E27FC236}">
                <a16:creationId xmlns:a16="http://schemas.microsoft.com/office/drawing/2014/main" id="{53DDF9EE-F0CA-75A4-7C4F-48D3806437E9}"/>
              </a:ext>
            </a:extLst>
          </p:cNvPr>
          <p:cNvCxnSpPr>
            <a:cxnSpLocks/>
          </p:cNvCxnSpPr>
          <p:nvPr/>
        </p:nvCxnSpPr>
        <p:spPr>
          <a:xfrm>
            <a:off x="396314" y="1716885"/>
            <a:ext cx="6423049" cy="4709"/>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15627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Investigative Judgment:  Daniel 8:10-27</a:t>
            </a:r>
          </a:p>
        </p:txBody>
      </p:sp>
      <p:sp>
        <p:nvSpPr>
          <p:cNvPr id="4" name="Content Placeholder 3"/>
          <p:cNvSpPr>
            <a:spLocks noGrp="1"/>
          </p:cNvSpPr>
          <p:nvPr>
            <p:ph sz="half" idx="2"/>
          </p:nvPr>
        </p:nvSpPr>
        <p:spPr>
          <a:xfrm>
            <a:off x="4507421" y="1675595"/>
            <a:ext cx="6012383" cy="4006483"/>
          </a:xfrm>
        </p:spPr>
        <p:txBody>
          <a:bodyPr>
            <a:noAutofit/>
          </a:bodyPr>
          <a:lstStyle/>
          <a:p>
            <a:r>
              <a:rPr lang="en-US" sz="4000" b="1" baseline="30000" dirty="0"/>
              <a:t>10 </a:t>
            </a:r>
            <a:r>
              <a:rPr lang="en-US" sz="4000" dirty="0"/>
              <a:t>And it waxed great, even to the host of heaven; and it cast down some of the host and of the stars to the ground, and stamped upon them.</a:t>
            </a:r>
          </a:p>
        </p:txBody>
      </p:sp>
      <p:pic>
        <p:nvPicPr>
          <p:cNvPr id="15364" name="Picture 4" descr="The 2300 Days (Daniel 8-9)"/>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2253120" y="1580050"/>
            <a:ext cx="1799135" cy="4102028"/>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Connector 2">
            <a:extLst>
              <a:ext uri="{FF2B5EF4-FFF2-40B4-BE49-F238E27FC236}">
                <a16:creationId xmlns:a16="http://schemas.microsoft.com/office/drawing/2014/main" id="{686248A3-C6EA-9059-72EB-778B2EB799A0}"/>
              </a:ext>
            </a:extLst>
          </p:cNvPr>
          <p:cNvCxnSpPr>
            <a:cxnSpLocks/>
          </p:cNvCxnSpPr>
          <p:nvPr/>
        </p:nvCxnSpPr>
        <p:spPr>
          <a:xfrm>
            <a:off x="1672196" y="1414380"/>
            <a:ext cx="88476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69129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Investigative Judgment:  Daniel 8:11-27</a:t>
            </a:r>
          </a:p>
        </p:txBody>
      </p:sp>
      <p:sp>
        <p:nvSpPr>
          <p:cNvPr id="4" name="Content Placeholder 3"/>
          <p:cNvSpPr>
            <a:spLocks noGrp="1"/>
          </p:cNvSpPr>
          <p:nvPr>
            <p:ph sz="half" idx="2"/>
          </p:nvPr>
        </p:nvSpPr>
        <p:spPr>
          <a:xfrm>
            <a:off x="5344115" y="1580050"/>
            <a:ext cx="5685329" cy="4054441"/>
          </a:xfrm>
        </p:spPr>
        <p:txBody>
          <a:bodyPr>
            <a:noAutofit/>
          </a:bodyPr>
          <a:lstStyle/>
          <a:p>
            <a:r>
              <a:rPr lang="en-US" sz="3600" b="1" baseline="30000" dirty="0"/>
              <a:t>11 </a:t>
            </a:r>
            <a:r>
              <a:rPr lang="en-US" sz="3600" dirty="0"/>
              <a:t>Yea, he magnified himself even to the prince of the host, and by him the daily sacrifice was taken away, and the place of the sanctuary was cast down.</a:t>
            </a:r>
          </a:p>
        </p:txBody>
      </p:sp>
      <p:pic>
        <p:nvPicPr>
          <p:cNvPr id="16386" name="Picture 2" descr="Daniel 8 Commentary | Precept Austin"/>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769333" y="1503393"/>
            <a:ext cx="4501133" cy="3375850"/>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Connector 2">
            <a:extLst>
              <a:ext uri="{FF2B5EF4-FFF2-40B4-BE49-F238E27FC236}">
                <a16:creationId xmlns:a16="http://schemas.microsoft.com/office/drawing/2014/main" id="{44BA4E7D-B4D5-FEE6-6CA3-4E728FBB6679}"/>
              </a:ext>
            </a:extLst>
          </p:cNvPr>
          <p:cNvCxnSpPr>
            <a:cxnSpLocks/>
          </p:cNvCxnSpPr>
          <p:nvPr/>
        </p:nvCxnSpPr>
        <p:spPr>
          <a:xfrm>
            <a:off x="1672196" y="1414380"/>
            <a:ext cx="88476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92797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Investigative Judgment:  Daniel 8:12-27</a:t>
            </a:r>
          </a:p>
        </p:txBody>
      </p:sp>
      <p:sp>
        <p:nvSpPr>
          <p:cNvPr id="4" name="Content Placeholder 3"/>
          <p:cNvSpPr>
            <a:spLocks noGrp="1"/>
          </p:cNvSpPr>
          <p:nvPr>
            <p:ph sz="half" idx="2"/>
          </p:nvPr>
        </p:nvSpPr>
        <p:spPr>
          <a:xfrm>
            <a:off x="5162293" y="1687093"/>
            <a:ext cx="5963751" cy="4054441"/>
          </a:xfrm>
        </p:spPr>
        <p:txBody>
          <a:bodyPr>
            <a:noAutofit/>
          </a:bodyPr>
          <a:lstStyle/>
          <a:p>
            <a:r>
              <a:rPr lang="en-US" sz="3600" b="1" baseline="30000" dirty="0"/>
              <a:t>12 </a:t>
            </a:r>
            <a:r>
              <a:rPr lang="en-US" sz="3600" dirty="0"/>
              <a:t>And an host was given him against the daily sacrifice by reason of transgression, and it cast down the truth to the ground; and it </a:t>
            </a:r>
            <a:r>
              <a:rPr lang="en-US" sz="3600" dirty="0" err="1"/>
              <a:t>practised</a:t>
            </a:r>
            <a:r>
              <a:rPr lang="en-US" sz="3600" dirty="0"/>
              <a:t>, and prospered.</a:t>
            </a:r>
          </a:p>
        </p:txBody>
      </p:sp>
      <p:pic>
        <p:nvPicPr>
          <p:cNvPr id="17410" name="Picture 2" descr="Pin on The Book of Daniel"/>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1389528" y="1580050"/>
            <a:ext cx="3631253" cy="4336054"/>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Connector 2">
            <a:extLst>
              <a:ext uri="{FF2B5EF4-FFF2-40B4-BE49-F238E27FC236}">
                <a16:creationId xmlns:a16="http://schemas.microsoft.com/office/drawing/2014/main" id="{A9474961-7DE7-AA58-A894-38CBDA5CA176}"/>
              </a:ext>
            </a:extLst>
          </p:cNvPr>
          <p:cNvCxnSpPr>
            <a:cxnSpLocks/>
          </p:cNvCxnSpPr>
          <p:nvPr/>
        </p:nvCxnSpPr>
        <p:spPr>
          <a:xfrm>
            <a:off x="1672196" y="1414380"/>
            <a:ext cx="88476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50298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Investigative Judgment:  Daniel 8:13-27</a:t>
            </a:r>
          </a:p>
        </p:txBody>
      </p:sp>
      <p:sp>
        <p:nvSpPr>
          <p:cNvPr id="4" name="Content Placeholder 3"/>
          <p:cNvSpPr>
            <a:spLocks noGrp="1"/>
          </p:cNvSpPr>
          <p:nvPr>
            <p:ph sz="half" idx="2"/>
          </p:nvPr>
        </p:nvSpPr>
        <p:spPr>
          <a:xfrm>
            <a:off x="5227455" y="1486873"/>
            <a:ext cx="6235705" cy="4437528"/>
          </a:xfrm>
        </p:spPr>
        <p:txBody>
          <a:bodyPr>
            <a:noAutofit/>
          </a:bodyPr>
          <a:lstStyle/>
          <a:p>
            <a:r>
              <a:rPr lang="en-US" sz="3200" b="1" baseline="30000" dirty="0"/>
              <a:t>13 </a:t>
            </a:r>
            <a:r>
              <a:rPr lang="en-US" sz="3200" dirty="0"/>
              <a:t>Then I heard one saint speaking, and another saint said unto that certain saint which </a:t>
            </a:r>
            <a:r>
              <a:rPr lang="en-US" sz="3200" dirty="0" err="1"/>
              <a:t>spake</a:t>
            </a:r>
            <a:r>
              <a:rPr lang="en-US" sz="3200" dirty="0"/>
              <a:t>, How long shall be the vision concerning the daily sacrifice, and the transgression of desolation, to give both the sanctuary and the host to be trodden under foot?</a:t>
            </a:r>
          </a:p>
        </p:txBody>
      </p:sp>
      <p:pic>
        <p:nvPicPr>
          <p:cNvPr id="18434" name="Picture 2" descr="Sacrifice/Services - House of Prayer"/>
          <p:cNvPicPr>
            <a:picLocks noGrp="1" noChangeAspect="1" noChangeArrowheads="1"/>
          </p:cNvPicPr>
          <p:nvPr>
            <p:ph sz="half" idx="1"/>
          </p:nvPr>
        </p:nvPicPr>
        <p:blipFill rotWithShape="1">
          <a:blip r:embed="rId3">
            <a:extLst>
              <a:ext uri="{28A0092B-C50C-407E-A947-70E740481C1C}">
                <a14:useLocalDpi xmlns:a14="http://schemas.microsoft.com/office/drawing/2010/main" val="0"/>
              </a:ext>
            </a:extLst>
          </a:blip>
          <a:srcRect l="11790" r="25404"/>
          <a:stretch/>
        </p:blipFill>
        <p:spPr bwMode="auto">
          <a:xfrm>
            <a:off x="913795" y="1580050"/>
            <a:ext cx="4394580" cy="4455286"/>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Connector 2">
            <a:extLst>
              <a:ext uri="{FF2B5EF4-FFF2-40B4-BE49-F238E27FC236}">
                <a16:creationId xmlns:a16="http://schemas.microsoft.com/office/drawing/2014/main" id="{D0B11D91-0034-FA3B-8A72-3B1877741CD9}"/>
              </a:ext>
            </a:extLst>
          </p:cNvPr>
          <p:cNvCxnSpPr>
            <a:cxnSpLocks/>
          </p:cNvCxnSpPr>
          <p:nvPr/>
        </p:nvCxnSpPr>
        <p:spPr>
          <a:xfrm>
            <a:off x="1672196" y="1414380"/>
            <a:ext cx="88476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64212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Investigative Judgment:  Daniel 8:14-27</a:t>
            </a:r>
          </a:p>
        </p:txBody>
      </p:sp>
      <p:sp>
        <p:nvSpPr>
          <p:cNvPr id="4" name="Content Placeholder 3"/>
          <p:cNvSpPr>
            <a:spLocks noGrp="1"/>
          </p:cNvSpPr>
          <p:nvPr>
            <p:ph sz="half" idx="2"/>
          </p:nvPr>
        </p:nvSpPr>
        <p:spPr>
          <a:xfrm>
            <a:off x="5602941" y="1738312"/>
            <a:ext cx="5664616" cy="4197877"/>
          </a:xfrm>
        </p:spPr>
        <p:txBody>
          <a:bodyPr>
            <a:noAutofit/>
          </a:bodyPr>
          <a:lstStyle/>
          <a:p>
            <a:r>
              <a:rPr lang="en-US" sz="4000" b="1" baseline="30000" dirty="0"/>
              <a:t>14 </a:t>
            </a:r>
            <a:r>
              <a:rPr lang="en-US" sz="4000" dirty="0"/>
              <a:t>And he said unto me, Unto two thousand and three hundred days; then shall the sanctuary be cleansed.</a:t>
            </a:r>
          </a:p>
        </p:txBody>
      </p:sp>
      <p:pic>
        <p:nvPicPr>
          <p:cNvPr id="19458" name="Picture 2" descr="The 2300 Days of Daniel | Gospel Adventist Ministries"/>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1088091" y="1738312"/>
            <a:ext cx="4514850" cy="3381375"/>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Connector 2">
            <a:extLst>
              <a:ext uri="{FF2B5EF4-FFF2-40B4-BE49-F238E27FC236}">
                <a16:creationId xmlns:a16="http://schemas.microsoft.com/office/drawing/2014/main" id="{9BD26AFE-626C-E962-03EB-F709289D361E}"/>
              </a:ext>
            </a:extLst>
          </p:cNvPr>
          <p:cNvCxnSpPr>
            <a:cxnSpLocks/>
          </p:cNvCxnSpPr>
          <p:nvPr/>
        </p:nvCxnSpPr>
        <p:spPr>
          <a:xfrm>
            <a:off x="1672196" y="1414380"/>
            <a:ext cx="88476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52454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Investigative Judgment:  Daniel 8:15-27</a:t>
            </a:r>
          </a:p>
        </p:txBody>
      </p:sp>
      <p:sp>
        <p:nvSpPr>
          <p:cNvPr id="4" name="Content Placeholder 3"/>
          <p:cNvSpPr>
            <a:spLocks noGrp="1"/>
          </p:cNvSpPr>
          <p:nvPr>
            <p:ph sz="half" idx="2"/>
          </p:nvPr>
        </p:nvSpPr>
        <p:spPr>
          <a:xfrm>
            <a:off x="5647400" y="1572529"/>
            <a:ext cx="5209260" cy="3712941"/>
          </a:xfrm>
        </p:spPr>
        <p:txBody>
          <a:bodyPr>
            <a:noAutofit/>
          </a:bodyPr>
          <a:lstStyle/>
          <a:p>
            <a:r>
              <a:rPr lang="en-US" sz="3600" b="1" baseline="30000" dirty="0"/>
              <a:t>15 </a:t>
            </a:r>
            <a:r>
              <a:rPr lang="en-US" sz="3600" dirty="0"/>
              <a:t>And it came to pass, when I, even I Daniel, had seen the vision, and sought for the meaning, then, behold, there stood before me as the appearance of a man.</a:t>
            </a:r>
          </a:p>
        </p:txBody>
      </p:sp>
      <p:pic>
        <p:nvPicPr>
          <p:cNvPr id="20488" name="Picture 8" descr="Brunson20 - Your Site For LDS Theology: The 70 Weeks of Daniel"/>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1023172" y="1580050"/>
            <a:ext cx="4514850" cy="3381375"/>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Connector 2">
            <a:extLst>
              <a:ext uri="{FF2B5EF4-FFF2-40B4-BE49-F238E27FC236}">
                <a16:creationId xmlns:a16="http://schemas.microsoft.com/office/drawing/2014/main" id="{DC94D017-C719-C6B3-4384-5ED42F45D919}"/>
              </a:ext>
            </a:extLst>
          </p:cNvPr>
          <p:cNvCxnSpPr>
            <a:cxnSpLocks/>
          </p:cNvCxnSpPr>
          <p:nvPr/>
        </p:nvCxnSpPr>
        <p:spPr>
          <a:xfrm>
            <a:off x="1672196" y="1414380"/>
            <a:ext cx="88476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81977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Investigative Judgment:  Daniel 8:16-27</a:t>
            </a:r>
          </a:p>
        </p:txBody>
      </p:sp>
      <p:sp>
        <p:nvSpPr>
          <p:cNvPr id="4" name="Content Placeholder 3"/>
          <p:cNvSpPr>
            <a:spLocks noGrp="1"/>
          </p:cNvSpPr>
          <p:nvPr>
            <p:ph sz="half" idx="2"/>
          </p:nvPr>
        </p:nvSpPr>
        <p:spPr>
          <a:xfrm>
            <a:off x="5602941" y="1664898"/>
            <a:ext cx="5725909" cy="3712941"/>
          </a:xfrm>
        </p:spPr>
        <p:txBody>
          <a:bodyPr>
            <a:noAutofit/>
          </a:bodyPr>
          <a:lstStyle/>
          <a:p>
            <a:r>
              <a:rPr lang="en-US" sz="4000" b="1" baseline="30000" dirty="0"/>
              <a:t>16 </a:t>
            </a:r>
            <a:r>
              <a:rPr lang="en-US" sz="4000" dirty="0"/>
              <a:t>And I heard a man's voice between the banks of </a:t>
            </a:r>
            <a:r>
              <a:rPr lang="en-US" sz="4000" dirty="0" err="1"/>
              <a:t>Ulai</a:t>
            </a:r>
            <a:r>
              <a:rPr lang="en-US" sz="4000" dirty="0"/>
              <a:t>, which called, and said, Gabriel, make this man to understand the vision.</a:t>
            </a:r>
          </a:p>
        </p:txBody>
      </p:sp>
      <p:pic>
        <p:nvPicPr>
          <p:cNvPr id="21506" name="Picture 2" descr="Scripture for Today - New Series: Angels - JESUS, OUR BLESSED HOPE"/>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1572951" y="1664898"/>
            <a:ext cx="3324460" cy="4393732"/>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Connector 2">
            <a:extLst>
              <a:ext uri="{FF2B5EF4-FFF2-40B4-BE49-F238E27FC236}">
                <a16:creationId xmlns:a16="http://schemas.microsoft.com/office/drawing/2014/main" id="{4A27F1B8-78B4-E69A-67EE-162836705C91}"/>
              </a:ext>
            </a:extLst>
          </p:cNvPr>
          <p:cNvCxnSpPr>
            <a:cxnSpLocks/>
          </p:cNvCxnSpPr>
          <p:nvPr/>
        </p:nvCxnSpPr>
        <p:spPr>
          <a:xfrm>
            <a:off x="1672196" y="1414380"/>
            <a:ext cx="88476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98383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Investigative Judgment:  Daniel 8:17-27</a:t>
            </a:r>
          </a:p>
        </p:txBody>
      </p:sp>
      <p:sp>
        <p:nvSpPr>
          <p:cNvPr id="4" name="Content Placeholder 3"/>
          <p:cNvSpPr>
            <a:spLocks noGrp="1"/>
          </p:cNvSpPr>
          <p:nvPr>
            <p:ph sz="half" idx="2"/>
          </p:nvPr>
        </p:nvSpPr>
        <p:spPr>
          <a:xfrm>
            <a:off x="4266170" y="1572529"/>
            <a:ext cx="6454588" cy="3712941"/>
          </a:xfrm>
        </p:spPr>
        <p:txBody>
          <a:bodyPr>
            <a:noAutofit/>
          </a:bodyPr>
          <a:lstStyle/>
          <a:p>
            <a:r>
              <a:rPr lang="en-US" sz="3600" b="1" baseline="30000" dirty="0"/>
              <a:t>17 </a:t>
            </a:r>
            <a:r>
              <a:rPr lang="en-US" sz="3600" dirty="0"/>
              <a:t>So he came near where I stood: and when he came, I was afraid, and fell upon my face: but he said unto me, </a:t>
            </a:r>
            <a:r>
              <a:rPr lang="en-US" sz="3600" dirty="0">
                <a:solidFill>
                  <a:schemeClr val="accent2">
                    <a:lumMod val="40000"/>
                    <a:lumOff val="60000"/>
                  </a:schemeClr>
                </a:solidFill>
              </a:rPr>
              <a:t>Understand, O son of man: for at the time of the end shall be the vision.</a:t>
            </a:r>
          </a:p>
        </p:txBody>
      </p:sp>
      <p:pic>
        <p:nvPicPr>
          <p:cNvPr id="22530" name="Picture 2" descr="Right on Time! Prophetic Appointments Revealed | Bible Study Guides ..."/>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1672196" y="1572529"/>
            <a:ext cx="2481974" cy="3598863"/>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Connector 2">
            <a:extLst>
              <a:ext uri="{FF2B5EF4-FFF2-40B4-BE49-F238E27FC236}">
                <a16:creationId xmlns:a16="http://schemas.microsoft.com/office/drawing/2014/main" id="{C94F2634-FECD-512D-60DA-1CE32A57ACD0}"/>
              </a:ext>
            </a:extLst>
          </p:cNvPr>
          <p:cNvCxnSpPr>
            <a:cxnSpLocks/>
          </p:cNvCxnSpPr>
          <p:nvPr/>
        </p:nvCxnSpPr>
        <p:spPr>
          <a:xfrm>
            <a:off x="1672196" y="1414380"/>
            <a:ext cx="88476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63636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Investigative Judgment:  Daniel 8:18-27</a:t>
            </a:r>
          </a:p>
        </p:txBody>
      </p:sp>
      <p:sp>
        <p:nvSpPr>
          <p:cNvPr id="4" name="Content Placeholder 3"/>
          <p:cNvSpPr>
            <a:spLocks noGrp="1"/>
          </p:cNvSpPr>
          <p:nvPr>
            <p:ph sz="half" idx="2"/>
          </p:nvPr>
        </p:nvSpPr>
        <p:spPr>
          <a:xfrm>
            <a:off x="6337173" y="1528133"/>
            <a:ext cx="5047131" cy="3712941"/>
          </a:xfrm>
        </p:spPr>
        <p:txBody>
          <a:bodyPr>
            <a:noAutofit/>
          </a:bodyPr>
          <a:lstStyle/>
          <a:p>
            <a:r>
              <a:rPr lang="en-US" sz="4000" b="1" baseline="30000" dirty="0"/>
              <a:t>18 </a:t>
            </a:r>
            <a:r>
              <a:rPr lang="en-US" sz="4000" dirty="0"/>
              <a:t>Now as he was speaking with me, I was in a deep sleep on my face toward the ground: but he touched me, and set me upright.</a:t>
            </a:r>
          </a:p>
        </p:txBody>
      </p:sp>
      <p:pic>
        <p:nvPicPr>
          <p:cNvPr id="23554" name="Picture 2" descr="Archangel Gabriel: while I was speaking in prayer, the man Gabriel ..."/>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1015194" y="1803048"/>
            <a:ext cx="5220581" cy="3909929"/>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Connector 2">
            <a:extLst>
              <a:ext uri="{FF2B5EF4-FFF2-40B4-BE49-F238E27FC236}">
                <a16:creationId xmlns:a16="http://schemas.microsoft.com/office/drawing/2014/main" id="{5CBE409A-1E64-A97F-1434-17CCB655D8DA}"/>
              </a:ext>
            </a:extLst>
          </p:cNvPr>
          <p:cNvCxnSpPr>
            <a:cxnSpLocks/>
          </p:cNvCxnSpPr>
          <p:nvPr/>
        </p:nvCxnSpPr>
        <p:spPr>
          <a:xfrm>
            <a:off x="1672196" y="1414380"/>
            <a:ext cx="88476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44998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Investigative Judgment:  Daniel 8:19-27</a:t>
            </a:r>
          </a:p>
        </p:txBody>
      </p:sp>
      <p:sp>
        <p:nvSpPr>
          <p:cNvPr id="4" name="Content Placeholder 3"/>
          <p:cNvSpPr>
            <a:spLocks noGrp="1"/>
          </p:cNvSpPr>
          <p:nvPr>
            <p:ph sz="half" idx="2"/>
          </p:nvPr>
        </p:nvSpPr>
        <p:spPr>
          <a:xfrm>
            <a:off x="5649350" y="1580050"/>
            <a:ext cx="5852876" cy="3712941"/>
          </a:xfrm>
        </p:spPr>
        <p:txBody>
          <a:bodyPr>
            <a:noAutofit/>
          </a:bodyPr>
          <a:lstStyle/>
          <a:p>
            <a:r>
              <a:rPr lang="en-US" sz="4000" b="1" baseline="30000" dirty="0"/>
              <a:t>19 </a:t>
            </a:r>
            <a:r>
              <a:rPr lang="en-US" sz="4000" dirty="0"/>
              <a:t>And he said, Behold, I will make thee know what shall be in </a:t>
            </a:r>
            <a:r>
              <a:rPr lang="en-US" sz="4000" dirty="0">
                <a:solidFill>
                  <a:schemeClr val="accent2">
                    <a:lumMod val="40000"/>
                    <a:lumOff val="60000"/>
                  </a:schemeClr>
                </a:solidFill>
              </a:rPr>
              <a:t>the last end of the indignation</a:t>
            </a:r>
            <a:r>
              <a:rPr lang="en-US" sz="4000" dirty="0"/>
              <a:t>: for at the time appointed the end shall be.</a:t>
            </a:r>
          </a:p>
        </p:txBody>
      </p:sp>
      <p:pic>
        <p:nvPicPr>
          <p:cNvPr id="24580" name="Picture 4" descr="A Voice in the Wilderness"/>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698762" y="1580049"/>
            <a:ext cx="4950588" cy="3712941"/>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Connector 2">
            <a:extLst>
              <a:ext uri="{FF2B5EF4-FFF2-40B4-BE49-F238E27FC236}">
                <a16:creationId xmlns:a16="http://schemas.microsoft.com/office/drawing/2014/main" id="{1D0E90C2-959B-26AB-C476-382281331BED}"/>
              </a:ext>
            </a:extLst>
          </p:cNvPr>
          <p:cNvCxnSpPr>
            <a:cxnSpLocks/>
          </p:cNvCxnSpPr>
          <p:nvPr/>
        </p:nvCxnSpPr>
        <p:spPr>
          <a:xfrm>
            <a:off x="1672196" y="1414380"/>
            <a:ext cx="88476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0616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6683" y="552690"/>
            <a:ext cx="6873766" cy="704781"/>
          </a:xfrm>
        </p:spPr>
        <p:txBody>
          <a:bodyPr>
            <a:normAutofit/>
          </a:bodyPr>
          <a:lstStyle/>
          <a:p>
            <a:r>
              <a:rPr lang="en-US" dirty="0"/>
              <a:t>The Great Controversy, p. 318</a:t>
            </a:r>
          </a:p>
        </p:txBody>
      </p:sp>
      <p:sp>
        <p:nvSpPr>
          <p:cNvPr id="3" name="Content Placeholder 2"/>
          <p:cNvSpPr>
            <a:spLocks noGrp="1"/>
          </p:cNvSpPr>
          <p:nvPr>
            <p:ph idx="1"/>
          </p:nvPr>
        </p:nvSpPr>
        <p:spPr>
          <a:xfrm>
            <a:off x="4495348" y="1451946"/>
            <a:ext cx="7524282" cy="4907912"/>
          </a:xfrm>
        </p:spPr>
        <p:txBody>
          <a:bodyPr>
            <a:noAutofit/>
          </a:bodyPr>
          <a:lstStyle/>
          <a:p>
            <a:pPr marL="0" indent="0">
              <a:buNone/>
            </a:pPr>
            <a:r>
              <a:rPr lang="en-US" sz="3600" dirty="0"/>
              <a:t>“His mother was a woman of sterling piety, and in childhood, he had been subject to religious impressions. In early manhood, however, he was thrown into the society of deists, whose influence was the stronger from the fact that they were mostly good citizens and men of humane and benevolent disposition.”  </a:t>
            </a:r>
          </a:p>
        </p:txBody>
      </p:sp>
      <p:cxnSp>
        <p:nvCxnSpPr>
          <p:cNvPr id="5" name="Straight Connector 4">
            <a:extLst>
              <a:ext uri="{FF2B5EF4-FFF2-40B4-BE49-F238E27FC236}">
                <a16:creationId xmlns:a16="http://schemas.microsoft.com/office/drawing/2014/main" id="{53DDF9EE-F0CA-75A4-7C4F-48D3806437E9}"/>
              </a:ext>
            </a:extLst>
          </p:cNvPr>
          <p:cNvCxnSpPr>
            <a:cxnSpLocks/>
          </p:cNvCxnSpPr>
          <p:nvPr/>
        </p:nvCxnSpPr>
        <p:spPr>
          <a:xfrm>
            <a:off x="4388631" y="1451946"/>
            <a:ext cx="7309871"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B5D6623-D238-F1D1-323E-CEB5E9EFC707}"/>
              </a:ext>
            </a:extLst>
          </p:cNvPr>
          <p:cNvSpPr txBox="1"/>
          <p:nvPr/>
        </p:nvSpPr>
        <p:spPr>
          <a:xfrm>
            <a:off x="493498" y="428178"/>
            <a:ext cx="3613457" cy="6001643"/>
          </a:xfrm>
          <a:prstGeom prst="rect">
            <a:avLst/>
          </a:prstGeom>
          <a:solidFill>
            <a:schemeClr val="bg1">
              <a:lumMod val="95000"/>
              <a:lumOff val="5000"/>
            </a:schemeClr>
          </a:solidFill>
          <a:ln w="76200">
            <a:solidFill>
              <a:schemeClr val="accent1"/>
            </a:solidFill>
          </a:ln>
          <a:scene3d>
            <a:camera prst="orthographicFront"/>
            <a:lightRig rig="threePt" dir="t"/>
          </a:scene3d>
          <a:sp3d>
            <a:bevelT w="152400" h="50800" prst="softRound"/>
          </a:sp3d>
        </p:spPr>
        <p:txBody>
          <a:bodyPr wrap="square" rtlCol="0">
            <a:spAutoFit/>
          </a:bodyPr>
          <a:lstStyle/>
          <a:p>
            <a:pPr algn="ctr"/>
            <a:r>
              <a:rPr lang="en-US" sz="3200" dirty="0">
                <a:solidFill>
                  <a:schemeClr val="accent1">
                    <a:lumMod val="40000"/>
                    <a:lumOff val="60000"/>
                  </a:schemeClr>
                </a:solidFill>
                <a:latin typeface="Aharoni" panose="02010803020104030203" pitchFamily="2" charset="-79"/>
                <a:cs typeface="Aharoni" panose="02010803020104030203" pitchFamily="2" charset="-79"/>
              </a:rPr>
              <a:t>Deism:  The belief that God created the world but does not influence events.  Deists believe that reason is the only source of divine knowledge.  Thus they reject the scriptures.  </a:t>
            </a:r>
          </a:p>
        </p:txBody>
      </p:sp>
    </p:spTree>
    <p:extLst>
      <p:ext uri="{BB962C8B-B14F-4D97-AF65-F5344CB8AC3E}">
        <p14:creationId xmlns:p14="http://schemas.microsoft.com/office/powerpoint/2010/main" val="18478248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Investigative Judgment:  Daniel 8:20-27</a:t>
            </a:r>
          </a:p>
        </p:txBody>
      </p:sp>
      <p:sp>
        <p:nvSpPr>
          <p:cNvPr id="4" name="Content Placeholder 3"/>
          <p:cNvSpPr>
            <a:spLocks noGrp="1"/>
          </p:cNvSpPr>
          <p:nvPr>
            <p:ph sz="half" idx="2"/>
          </p:nvPr>
        </p:nvSpPr>
        <p:spPr>
          <a:xfrm>
            <a:off x="5988106" y="1707192"/>
            <a:ext cx="5279451" cy="3464433"/>
          </a:xfrm>
        </p:spPr>
        <p:txBody>
          <a:bodyPr>
            <a:noAutofit/>
          </a:bodyPr>
          <a:lstStyle/>
          <a:p>
            <a:r>
              <a:rPr lang="en-US" sz="3600" b="1" baseline="30000" dirty="0"/>
              <a:t>20 </a:t>
            </a:r>
            <a:r>
              <a:rPr lang="en-US" sz="3600" dirty="0"/>
              <a:t>The ram which thou </a:t>
            </a:r>
            <a:r>
              <a:rPr lang="en-US" sz="3600" dirty="0" err="1"/>
              <a:t>sawest</a:t>
            </a:r>
            <a:r>
              <a:rPr lang="en-US" sz="3600" dirty="0"/>
              <a:t> having two horns are the kings of Media and Persia.</a:t>
            </a:r>
          </a:p>
        </p:txBody>
      </p:sp>
      <p:pic>
        <p:nvPicPr>
          <p:cNvPr id="25602" name="Picture 2" descr="Medo-Persia Map Animation — Creitz Illustration Studio"/>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1061601" y="1580050"/>
            <a:ext cx="4697412" cy="2647632"/>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Connector 2">
            <a:extLst>
              <a:ext uri="{FF2B5EF4-FFF2-40B4-BE49-F238E27FC236}">
                <a16:creationId xmlns:a16="http://schemas.microsoft.com/office/drawing/2014/main" id="{B9DFB3C5-B0DB-BF53-62FF-7BF6DC65A01E}"/>
              </a:ext>
            </a:extLst>
          </p:cNvPr>
          <p:cNvCxnSpPr>
            <a:cxnSpLocks/>
          </p:cNvCxnSpPr>
          <p:nvPr/>
        </p:nvCxnSpPr>
        <p:spPr>
          <a:xfrm>
            <a:off x="1672196" y="1414380"/>
            <a:ext cx="88476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80928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Investigative Judgment:  Daniel 8:21-27</a:t>
            </a:r>
          </a:p>
        </p:txBody>
      </p:sp>
      <p:sp>
        <p:nvSpPr>
          <p:cNvPr id="4" name="Content Placeholder 3"/>
          <p:cNvSpPr>
            <a:spLocks noGrp="1"/>
          </p:cNvSpPr>
          <p:nvPr>
            <p:ph sz="half" idx="2"/>
          </p:nvPr>
        </p:nvSpPr>
        <p:spPr>
          <a:xfrm>
            <a:off x="7065536" y="1516896"/>
            <a:ext cx="4497531" cy="4295863"/>
          </a:xfrm>
        </p:spPr>
        <p:txBody>
          <a:bodyPr>
            <a:noAutofit/>
          </a:bodyPr>
          <a:lstStyle/>
          <a:p>
            <a:r>
              <a:rPr lang="en-US" sz="4000" b="1" baseline="30000" dirty="0"/>
              <a:t>21 </a:t>
            </a:r>
            <a:r>
              <a:rPr lang="en-US" sz="4000" dirty="0"/>
              <a:t>And the rough goat is the king of </a:t>
            </a:r>
            <a:r>
              <a:rPr lang="en-US" sz="4000" dirty="0" err="1"/>
              <a:t>Grecia</a:t>
            </a:r>
            <a:r>
              <a:rPr lang="en-US" sz="4000" dirty="0"/>
              <a:t>: and the great horn that is between his eyes is the first king.</a:t>
            </a:r>
          </a:p>
        </p:txBody>
      </p:sp>
      <p:pic>
        <p:nvPicPr>
          <p:cNvPr id="26626" name="Picture 2" descr="Sample Essay On Alexander The Great"/>
          <p:cNvPicPr>
            <a:picLocks noGrp="1" noChangeAspect="1" noChangeArrowheads="1"/>
          </p:cNvPicPr>
          <p:nvPr>
            <p:ph sz="half" idx="1"/>
          </p:nvPr>
        </p:nvPicPr>
        <p:blipFill rotWithShape="1">
          <a:blip r:embed="rId3">
            <a:extLst>
              <a:ext uri="{28A0092B-C50C-407E-A947-70E740481C1C}">
                <a14:useLocalDpi xmlns:a14="http://schemas.microsoft.com/office/drawing/2010/main" val="0"/>
              </a:ext>
            </a:extLst>
          </a:blip>
          <a:srcRect l="142" t="5086" r="-142" b="400"/>
          <a:stretch/>
        </p:blipFill>
        <p:spPr bwMode="auto">
          <a:xfrm>
            <a:off x="618284" y="1580050"/>
            <a:ext cx="6293504" cy="4232709"/>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Connector 2">
            <a:extLst>
              <a:ext uri="{FF2B5EF4-FFF2-40B4-BE49-F238E27FC236}">
                <a16:creationId xmlns:a16="http://schemas.microsoft.com/office/drawing/2014/main" id="{DE44BEC8-0BD3-8AB4-18C0-8C78584DFE50}"/>
              </a:ext>
            </a:extLst>
          </p:cNvPr>
          <p:cNvCxnSpPr>
            <a:cxnSpLocks/>
          </p:cNvCxnSpPr>
          <p:nvPr/>
        </p:nvCxnSpPr>
        <p:spPr>
          <a:xfrm>
            <a:off x="1672196" y="1414380"/>
            <a:ext cx="88476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70436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Investigative Judgment:  Daniel 8:22-27</a:t>
            </a:r>
          </a:p>
        </p:txBody>
      </p:sp>
      <p:sp>
        <p:nvSpPr>
          <p:cNvPr id="4" name="Content Placeholder 3"/>
          <p:cNvSpPr>
            <a:spLocks noGrp="1"/>
          </p:cNvSpPr>
          <p:nvPr>
            <p:ph sz="half" idx="2"/>
          </p:nvPr>
        </p:nvSpPr>
        <p:spPr>
          <a:xfrm>
            <a:off x="7258557" y="1696783"/>
            <a:ext cx="4198576" cy="4032378"/>
          </a:xfrm>
        </p:spPr>
        <p:txBody>
          <a:bodyPr>
            <a:noAutofit/>
          </a:bodyPr>
          <a:lstStyle/>
          <a:p>
            <a:r>
              <a:rPr lang="en-US" sz="3600" b="1" baseline="30000" dirty="0"/>
              <a:t>22 </a:t>
            </a:r>
            <a:r>
              <a:rPr lang="en-US" sz="3600" dirty="0"/>
              <a:t>Now that being broken, whereas four stood up for it, four kingdoms shall stand up out of the nation, but not in his power.</a:t>
            </a:r>
          </a:p>
        </p:txBody>
      </p:sp>
      <p:pic>
        <p:nvPicPr>
          <p:cNvPr id="27654" name="Picture 6" descr="http://endtimepilgrim.org/map-greek-emp-div.jpg"/>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1251924" y="1580050"/>
            <a:ext cx="6006633" cy="3629226"/>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Connector 2">
            <a:extLst>
              <a:ext uri="{FF2B5EF4-FFF2-40B4-BE49-F238E27FC236}">
                <a16:creationId xmlns:a16="http://schemas.microsoft.com/office/drawing/2014/main" id="{9B7FB55F-1A63-07A0-95B4-A118E16C43D5}"/>
              </a:ext>
            </a:extLst>
          </p:cNvPr>
          <p:cNvCxnSpPr>
            <a:cxnSpLocks/>
          </p:cNvCxnSpPr>
          <p:nvPr/>
        </p:nvCxnSpPr>
        <p:spPr>
          <a:xfrm>
            <a:off x="1672196" y="1414380"/>
            <a:ext cx="88476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49539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Investigative Judgment:  Daniel 8:23-27</a:t>
            </a:r>
          </a:p>
        </p:txBody>
      </p:sp>
      <p:sp>
        <p:nvSpPr>
          <p:cNvPr id="4" name="Content Placeholder 3"/>
          <p:cNvSpPr>
            <a:spLocks noGrp="1"/>
          </p:cNvSpPr>
          <p:nvPr>
            <p:ph sz="half" idx="2"/>
          </p:nvPr>
        </p:nvSpPr>
        <p:spPr>
          <a:xfrm>
            <a:off x="6381791" y="1816302"/>
            <a:ext cx="4885766" cy="3464433"/>
          </a:xfrm>
        </p:spPr>
        <p:txBody>
          <a:bodyPr>
            <a:noAutofit/>
          </a:bodyPr>
          <a:lstStyle/>
          <a:p>
            <a:r>
              <a:rPr lang="en-US" sz="3200" b="1" baseline="30000" dirty="0"/>
              <a:t>23 </a:t>
            </a:r>
            <a:r>
              <a:rPr lang="en-US" sz="3200" dirty="0"/>
              <a:t>And in the latter time of their kingdom, when the transgressors are come to the full, a king of fierce countenance, and understanding dark sentences, shall stand up.</a:t>
            </a:r>
          </a:p>
        </p:txBody>
      </p:sp>
      <p:pic>
        <p:nvPicPr>
          <p:cNvPr id="29698" name="Picture 2" descr="ANTHROPOLOGY OF ACCORD: Map on Monday: The Roman Empire"/>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554256" y="1624022"/>
            <a:ext cx="5763569" cy="4521200"/>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Connector 2">
            <a:extLst>
              <a:ext uri="{FF2B5EF4-FFF2-40B4-BE49-F238E27FC236}">
                <a16:creationId xmlns:a16="http://schemas.microsoft.com/office/drawing/2014/main" id="{728181B5-EDAC-BD0E-39D8-802BF022B70E}"/>
              </a:ext>
            </a:extLst>
          </p:cNvPr>
          <p:cNvCxnSpPr>
            <a:cxnSpLocks/>
          </p:cNvCxnSpPr>
          <p:nvPr/>
        </p:nvCxnSpPr>
        <p:spPr>
          <a:xfrm>
            <a:off x="1672196" y="1414380"/>
            <a:ext cx="88476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89689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Investigative Judgment:  Daniel 8:24-27</a:t>
            </a:r>
          </a:p>
        </p:txBody>
      </p:sp>
      <p:sp>
        <p:nvSpPr>
          <p:cNvPr id="4" name="Content Placeholder 3"/>
          <p:cNvSpPr>
            <a:spLocks noGrp="1"/>
          </p:cNvSpPr>
          <p:nvPr>
            <p:ph sz="half" idx="2"/>
          </p:nvPr>
        </p:nvSpPr>
        <p:spPr>
          <a:xfrm>
            <a:off x="6365974" y="1580050"/>
            <a:ext cx="4751294" cy="3464433"/>
          </a:xfrm>
        </p:spPr>
        <p:txBody>
          <a:bodyPr>
            <a:noAutofit/>
          </a:bodyPr>
          <a:lstStyle/>
          <a:p>
            <a:r>
              <a:rPr lang="en-US" sz="3200" b="1" baseline="30000" dirty="0"/>
              <a:t>24 </a:t>
            </a:r>
            <a:r>
              <a:rPr lang="en-US" sz="3200" dirty="0"/>
              <a:t>And his power shall be mighty, but not by his own power: and he shall destroy wonderfully, and shall prosper, and </a:t>
            </a:r>
            <a:r>
              <a:rPr lang="en-US" sz="3200" dirty="0" err="1"/>
              <a:t>practise</a:t>
            </a:r>
            <a:r>
              <a:rPr lang="en-US" sz="3200" dirty="0"/>
              <a:t>, and shall destroy the mighty and the holy people.</a:t>
            </a:r>
          </a:p>
        </p:txBody>
      </p:sp>
      <p:pic>
        <p:nvPicPr>
          <p:cNvPr id="28676" name="Picture 4" descr="Foxe's Book of Martyrs - Short History of Christian Persecution 02/24 ..."/>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872764" y="1759657"/>
            <a:ext cx="5342921" cy="4001555"/>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Connector 2">
            <a:extLst>
              <a:ext uri="{FF2B5EF4-FFF2-40B4-BE49-F238E27FC236}">
                <a16:creationId xmlns:a16="http://schemas.microsoft.com/office/drawing/2014/main" id="{3F659563-8312-86C2-F637-0B0FB3F763DA}"/>
              </a:ext>
            </a:extLst>
          </p:cNvPr>
          <p:cNvCxnSpPr>
            <a:cxnSpLocks/>
          </p:cNvCxnSpPr>
          <p:nvPr/>
        </p:nvCxnSpPr>
        <p:spPr>
          <a:xfrm>
            <a:off x="1672196" y="1414380"/>
            <a:ext cx="8847608" cy="0"/>
          </a:xfrm>
          <a:prstGeom prst="line">
            <a:avLst/>
          </a:prstGeom>
        </p:spPr>
        <p:style>
          <a:lnRef idx="1">
            <a:schemeClr val="accent1"/>
          </a:lnRef>
          <a:fillRef idx="0">
            <a:schemeClr val="accent1"/>
          </a:fillRef>
          <a:effectRef idx="0">
            <a:schemeClr val="accent1"/>
          </a:effectRef>
          <a:fontRef idx="minor">
            <a:schemeClr val="tx1"/>
          </a:fontRef>
        </p:style>
      </p:cxnSp>
      <p:pic>
        <p:nvPicPr>
          <p:cNvPr id="5" name="Picture 10" descr="September 28th, 2015 | Vol. 186, No. 12 | Asia, Europe, Middle East ...">
            <a:extLst>
              <a:ext uri="{FF2B5EF4-FFF2-40B4-BE49-F238E27FC236}">
                <a16:creationId xmlns:a16="http://schemas.microsoft.com/office/drawing/2014/main" id="{6902CFAE-D938-0A62-FA71-1BC3F29484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9293" y="-75020"/>
            <a:ext cx="6176681" cy="82380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0405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Investigative Judgment:  Daniel 8:25-27</a:t>
            </a:r>
          </a:p>
        </p:txBody>
      </p:sp>
      <p:sp>
        <p:nvSpPr>
          <p:cNvPr id="4" name="Content Placeholder 3"/>
          <p:cNvSpPr>
            <a:spLocks noGrp="1"/>
          </p:cNvSpPr>
          <p:nvPr>
            <p:ph sz="half" idx="2"/>
          </p:nvPr>
        </p:nvSpPr>
        <p:spPr>
          <a:xfrm>
            <a:off x="5001957" y="1580050"/>
            <a:ext cx="6773034" cy="4356139"/>
          </a:xfrm>
        </p:spPr>
        <p:txBody>
          <a:bodyPr>
            <a:noAutofit/>
          </a:bodyPr>
          <a:lstStyle/>
          <a:p>
            <a:r>
              <a:rPr lang="en-US" sz="3600" b="1" baseline="30000" dirty="0"/>
              <a:t>25 </a:t>
            </a:r>
            <a:r>
              <a:rPr lang="en-US" sz="3600" dirty="0"/>
              <a:t>And through his policy also he shall cause craft to prosper in his hand; and he shall magnify himself in his heart, and by peace shall destroy many: he shall also stand up against the Prince of princes; but he shall be broken without hand.</a:t>
            </a:r>
          </a:p>
        </p:txBody>
      </p:sp>
      <p:pic>
        <p:nvPicPr>
          <p:cNvPr id="30722" name="Picture 2" descr="History of the Papacy by James Wylie | Audiobook | Audible.com"/>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821751" y="1490760"/>
            <a:ext cx="4180206" cy="4180206"/>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a:extLst>
              <a:ext uri="{FF2B5EF4-FFF2-40B4-BE49-F238E27FC236}">
                <a16:creationId xmlns:a16="http://schemas.microsoft.com/office/drawing/2014/main" id="{96FBB1E2-3FCD-0B8E-3FF0-DCF0BDC95D13}"/>
              </a:ext>
            </a:extLst>
          </p:cNvPr>
          <p:cNvCxnSpPr>
            <a:cxnSpLocks/>
          </p:cNvCxnSpPr>
          <p:nvPr/>
        </p:nvCxnSpPr>
        <p:spPr>
          <a:xfrm>
            <a:off x="1672196" y="1414380"/>
            <a:ext cx="88476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48707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Investigative Judgment:  Daniel 8:26-27</a:t>
            </a:r>
          </a:p>
        </p:txBody>
      </p:sp>
      <p:sp>
        <p:nvSpPr>
          <p:cNvPr id="4" name="Content Placeholder 3"/>
          <p:cNvSpPr>
            <a:spLocks noGrp="1"/>
          </p:cNvSpPr>
          <p:nvPr>
            <p:ph sz="half" idx="2"/>
          </p:nvPr>
        </p:nvSpPr>
        <p:spPr>
          <a:xfrm>
            <a:off x="6220317" y="1580050"/>
            <a:ext cx="4792943" cy="3729750"/>
          </a:xfrm>
        </p:spPr>
        <p:txBody>
          <a:bodyPr>
            <a:noAutofit/>
          </a:bodyPr>
          <a:lstStyle/>
          <a:p>
            <a:r>
              <a:rPr lang="en-US" sz="3600" b="1" baseline="30000" dirty="0"/>
              <a:t>26 </a:t>
            </a:r>
            <a:r>
              <a:rPr lang="en-US" sz="3600" dirty="0"/>
              <a:t>And the vision of the evening and the morning which was told is true: wherefore shut thou up the vision; for it shall be for many days.</a:t>
            </a:r>
          </a:p>
        </p:txBody>
      </p:sp>
      <p:pic>
        <p:nvPicPr>
          <p:cNvPr id="31746" name="Picture 2" descr="Jacob's End Times Prophecies | Hoshana Rabbah BlogHoshana Rabbah Blog"/>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1178740" y="1713869"/>
            <a:ext cx="5022732" cy="3729751"/>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Connector 2">
            <a:extLst>
              <a:ext uri="{FF2B5EF4-FFF2-40B4-BE49-F238E27FC236}">
                <a16:creationId xmlns:a16="http://schemas.microsoft.com/office/drawing/2014/main" id="{9229F32F-2582-E2B7-01B3-9CE0E5BE4640}"/>
              </a:ext>
            </a:extLst>
          </p:cNvPr>
          <p:cNvCxnSpPr>
            <a:cxnSpLocks/>
          </p:cNvCxnSpPr>
          <p:nvPr/>
        </p:nvCxnSpPr>
        <p:spPr>
          <a:xfrm>
            <a:off x="1672196" y="1414380"/>
            <a:ext cx="88476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32982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Investigative Judgment:  Daniel 8:27</a:t>
            </a:r>
          </a:p>
        </p:txBody>
      </p:sp>
      <p:sp>
        <p:nvSpPr>
          <p:cNvPr id="4" name="Content Placeholder 3"/>
          <p:cNvSpPr>
            <a:spLocks noGrp="1"/>
          </p:cNvSpPr>
          <p:nvPr>
            <p:ph sz="half" idx="2"/>
          </p:nvPr>
        </p:nvSpPr>
        <p:spPr>
          <a:xfrm>
            <a:off x="5791439" y="1759657"/>
            <a:ext cx="5279607" cy="3464433"/>
          </a:xfrm>
        </p:spPr>
        <p:txBody>
          <a:bodyPr>
            <a:noAutofit/>
          </a:bodyPr>
          <a:lstStyle/>
          <a:p>
            <a:r>
              <a:rPr lang="en-US" sz="3600" b="1" baseline="30000" dirty="0"/>
              <a:t>27 </a:t>
            </a:r>
            <a:r>
              <a:rPr lang="en-US" sz="3600" dirty="0"/>
              <a:t>And I Daniel fainted, and was sick certain days; afterward I rose up, and did the king's business; and I was astonished at the vision, but none understood it.</a:t>
            </a:r>
          </a:p>
        </p:txBody>
      </p:sp>
      <p:cxnSp>
        <p:nvCxnSpPr>
          <p:cNvPr id="3" name="Straight Connector 2">
            <a:extLst>
              <a:ext uri="{FF2B5EF4-FFF2-40B4-BE49-F238E27FC236}">
                <a16:creationId xmlns:a16="http://schemas.microsoft.com/office/drawing/2014/main" id="{29CEC56E-A06A-9338-C361-DE42BCCE5AF7}"/>
              </a:ext>
            </a:extLst>
          </p:cNvPr>
          <p:cNvCxnSpPr>
            <a:cxnSpLocks/>
          </p:cNvCxnSpPr>
          <p:nvPr/>
        </p:nvCxnSpPr>
        <p:spPr>
          <a:xfrm>
            <a:off x="1672196" y="1414380"/>
            <a:ext cx="8847608" cy="0"/>
          </a:xfrm>
          <a:prstGeom prst="line">
            <a:avLst/>
          </a:prstGeom>
        </p:spPr>
        <p:style>
          <a:lnRef idx="1">
            <a:schemeClr val="accent1"/>
          </a:lnRef>
          <a:fillRef idx="0">
            <a:schemeClr val="accent1"/>
          </a:fillRef>
          <a:effectRef idx="0">
            <a:schemeClr val="accent1"/>
          </a:effectRef>
          <a:fontRef idx="minor">
            <a:schemeClr val="tx1"/>
          </a:fontRef>
        </p:style>
      </p:cxnSp>
      <p:pic>
        <p:nvPicPr>
          <p:cNvPr id="11266" name="Picture 2" descr="Sunday: The Ram and the Goat | Sabbath ...">
            <a:extLst>
              <a:ext uri="{FF2B5EF4-FFF2-40B4-BE49-F238E27FC236}">
                <a16:creationId xmlns:a16="http://schemas.microsoft.com/office/drawing/2014/main" id="{E1933BA9-7702-C03C-7E3F-7BB047E80548}"/>
              </a:ext>
            </a:extLst>
          </p:cNvPr>
          <p:cNvPicPr>
            <a:picLocks noGrp="1" noChangeAspect="1" noChangeArrowheads="1"/>
          </p:cNvPicPr>
          <p:nvPr>
            <p:ph sz="half" idx="1"/>
          </p:nvPr>
        </p:nvPicPr>
        <p:blipFill rotWithShape="1">
          <a:blip r:embed="rId3">
            <a:extLst>
              <a:ext uri="{28A0092B-C50C-407E-A947-70E740481C1C}">
                <a14:useLocalDpi xmlns:a14="http://schemas.microsoft.com/office/drawing/2010/main" val="0"/>
              </a:ext>
            </a:extLst>
          </a:blip>
          <a:srcRect l="11172" r="16425"/>
          <a:stretch/>
        </p:blipFill>
        <p:spPr bwMode="auto">
          <a:xfrm>
            <a:off x="801111" y="1838888"/>
            <a:ext cx="4771843" cy="38821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43130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Investigative Judgment:  Daniel 9:2-3</a:t>
            </a:r>
          </a:p>
        </p:txBody>
      </p:sp>
      <p:sp>
        <p:nvSpPr>
          <p:cNvPr id="4" name="Content Placeholder 3"/>
          <p:cNvSpPr>
            <a:spLocks noGrp="1"/>
          </p:cNvSpPr>
          <p:nvPr>
            <p:ph sz="half" idx="2"/>
          </p:nvPr>
        </p:nvSpPr>
        <p:spPr>
          <a:xfrm>
            <a:off x="5487251" y="1707419"/>
            <a:ext cx="5575885" cy="4093887"/>
          </a:xfrm>
        </p:spPr>
        <p:txBody>
          <a:bodyPr>
            <a:noAutofit/>
          </a:bodyPr>
          <a:lstStyle/>
          <a:p>
            <a:r>
              <a:rPr lang="en-US" sz="3200" b="1" baseline="30000" dirty="0"/>
              <a:t>2 </a:t>
            </a:r>
            <a:r>
              <a:rPr lang="en-US" sz="3200" dirty="0"/>
              <a:t>In the first year of his reign I Daniel understood by books the number of the years, whereof the word of the </a:t>
            </a:r>
            <a:r>
              <a:rPr lang="en-US" sz="3200" cap="small" dirty="0"/>
              <a:t>Lord</a:t>
            </a:r>
            <a:r>
              <a:rPr lang="en-US" sz="3200" dirty="0"/>
              <a:t> came to Jeremiah the prophet, that he would accomplish seventy years in the desolations of Jerusalem.</a:t>
            </a:r>
          </a:p>
        </p:txBody>
      </p:sp>
      <p:pic>
        <p:nvPicPr>
          <p:cNvPr id="33796" name="Picture 4" descr="Jeremiah Bible Images, Stock Photos &amp; Vectors | Shutterstock"/>
          <p:cNvPicPr>
            <a:picLocks noGrp="1" noChangeAspect="1" noChangeArrowheads="1"/>
          </p:cNvPicPr>
          <p:nvPr>
            <p:ph sz="half" idx="1"/>
          </p:nvPr>
        </p:nvPicPr>
        <p:blipFill rotWithShape="1">
          <a:blip r:embed="rId3">
            <a:extLst>
              <a:ext uri="{28A0092B-C50C-407E-A947-70E740481C1C}">
                <a14:useLocalDpi xmlns:a14="http://schemas.microsoft.com/office/drawing/2010/main" val="0"/>
              </a:ext>
            </a:extLst>
          </a:blip>
          <a:srcRect b="8190"/>
          <a:stretch/>
        </p:blipFill>
        <p:spPr bwMode="auto">
          <a:xfrm>
            <a:off x="705750" y="1972223"/>
            <a:ext cx="4846635" cy="3178358"/>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Connector 2">
            <a:extLst>
              <a:ext uri="{FF2B5EF4-FFF2-40B4-BE49-F238E27FC236}">
                <a16:creationId xmlns:a16="http://schemas.microsoft.com/office/drawing/2014/main" id="{0B0A09A8-7FFE-CE43-1127-22F2D7257338}"/>
              </a:ext>
            </a:extLst>
          </p:cNvPr>
          <p:cNvCxnSpPr>
            <a:cxnSpLocks/>
          </p:cNvCxnSpPr>
          <p:nvPr/>
        </p:nvCxnSpPr>
        <p:spPr>
          <a:xfrm>
            <a:off x="1672196" y="1414380"/>
            <a:ext cx="88476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31597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Investigative Judgment:  Daniel 9:3</a:t>
            </a:r>
          </a:p>
        </p:txBody>
      </p:sp>
      <p:sp>
        <p:nvSpPr>
          <p:cNvPr id="4" name="Content Placeholder 3"/>
          <p:cNvSpPr>
            <a:spLocks noGrp="1"/>
          </p:cNvSpPr>
          <p:nvPr>
            <p:ph sz="half" idx="2"/>
          </p:nvPr>
        </p:nvSpPr>
        <p:spPr>
          <a:xfrm>
            <a:off x="5567319" y="1696783"/>
            <a:ext cx="5496979" cy="3464433"/>
          </a:xfrm>
        </p:spPr>
        <p:txBody>
          <a:bodyPr>
            <a:noAutofit/>
          </a:bodyPr>
          <a:lstStyle/>
          <a:p>
            <a:r>
              <a:rPr lang="en-US" sz="4000" b="1" baseline="30000" dirty="0"/>
              <a:t>3 </a:t>
            </a:r>
            <a:r>
              <a:rPr lang="en-US" sz="4000" dirty="0"/>
              <a:t>And I set my face unto the Lord God, to seek by prayer and supplications, with fasting, and sackcloth, and ashes:</a:t>
            </a:r>
          </a:p>
        </p:txBody>
      </p:sp>
      <p:pic>
        <p:nvPicPr>
          <p:cNvPr id="34818" name="Picture 2" descr="Reformed Churchmen: December 604 BC: Jeremiah's Inconvenient Sermon ..."/>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1766971" y="1580050"/>
            <a:ext cx="3620232" cy="4520787"/>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Connector 2">
            <a:extLst>
              <a:ext uri="{FF2B5EF4-FFF2-40B4-BE49-F238E27FC236}">
                <a16:creationId xmlns:a16="http://schemas.microsoft.com/office/drawing/2014/main" id="{9BE7500E-1796-CBB7-3383-E45E82D831B0}"/>
              </a:ext>
            </a:extLst>
          </p:cNvPr>
          <p:cNvCxnSpPr>
            <a:cxnSpLocks/>
          </p:cNvCxnSpPr>
          <p:nvPr/>
        </p:nvCxnSpPr>
        <p:spPr>
          <a:xfrm>
            <a:off x="1672196" y="1414380"/>
            <a:ext cx="88476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44271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0"/>
            <a:ext cx="10131425" cy="569661"/>
          </a:xfrm>
        </p:spPr>
        <p:txBody>
          <a:bodyPr>
            <a:normAutofit fontScale="90000"/>
          </a:bodyPr>
          <a:lstStyle/>
          <a:p>
            <a:r>
              <a:rPr lang="en-US" dirty="0"/>
              <a:t>Memoirs of William Miller (Bliss, Sylvester 1853). </a:t>
            </a:r>
          </a:p>
        </p:txBody>
      </p:sp>
      <p:sp>
        <p:nvSpPr>
          <p:cNvPr id="3" name="Content Placeholder 2"/>
          <p:cNvSpPr>
            <a:spLocks noGrp="1"/>
          </p:cNvSpPr>
          <p:nvPr>
            <p:ph idx="1"/>
          </p:nvPr>
        </p:nvSpPr>
        <p:spPr>
          <a:xfrm>
            <a:off x="685801" y="1500877"/>
            <a:ext cx="10797802" cy="4944063"/>
          </a:xfrm>
        </p:spPr>
        <p:txBody>
          <a:bodyPr>
            <a:normAutofit lnSpcReduction="10000"/>
          </a:bodyPr>
          <a:lstStyle/>
          <a:p>
            <a:pPr marL="0" indent="0">
              <a:buNone/>
            </a:pPr>
            <a:r>
              <a:rPr lang="en-US" sz="3600" dirty="0"/>
              <a:t>Miller joined the army and fought in the War of 1812. He saw his first action at the Battle of Plattsburgh, where vastly outnumbered American forces overcame the British. He later wrote, "It seemed to me that the Supreme Being must have watched over the interests of this country in an especial manner, and delivered us from the hands of our enemies... So surprising a result, against such odds, did seem to me like the work of a mightier power than man."</a:t>
            </a:r>
          </a:p>
        </p:txBody>
      </p:sp>
      <p:cxnSp>
        <p:nvCxnSpPr>
          <p:cNvPr id="4" name="Straight Connector 3">
            <a:extLst>
              <a:ext uri="{FF2B5EF4-FFF2-40B4-BE49-F238E27FC236}">
                <a16:creationId xmlns:a16="http://schemas.microsoft.com/office/drawing/2014/main" id="{02928B0C-450C-3BCC-6234-3CFCA1B9EEB2}"/>
              </a:ext>
            </a:extLst>
          </p:cNvPr>
          <p:cNvCxnSpPr>
            <a:cxnSpLocks/>
          </p:cNvCxnSpPr>
          <p:nvPr/>
        </p:nvCxnSpPr>
        <p:spPr>
          <a:xfrm>
            <a:off x="685801" y="1236017"/>
            <a:ext cx="10512447"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77600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44309"/>
            <a:ext cx="10353762" cy="970450"/>
          </a:xfrm>
        </p:spPr>
        <p:txBody>
          <a:bodyPr/>
          <a:lstStyle/>
          <a:p>
            <a:r>
              <a:rPr lang="en-US" dirty="0"/>
              <a:t>The Investigative Judgment:  SDABC V.4 p.849</a:t>
            </a:r>
          </a:p>
        </p:txBody>
      </p:sp>
      <p:sp>
        <p:nvSpPr>
          <p:cNvPr id="3" name="Content Placeholder 2"/>
          <p:cNvSpPr>
            <a:spLocks noGrp="1"/>
          </p:cNvSpPr>
          <p:nvPr>
            <p:ph sz="half" idx="1"/>
          </p:nvPr>
        </p:nvSpPr>
        <p:spPr>
          <a:xfrm>
            <a:off x="161841" y="1114759"/>
            <a:ext cx="11862924" cy="5617813"/>
          </a:xfrm>
          <a:blipFill>
            <a:blip r:embed="rId3"/>
            <a:tile tx="0" ty="0" sx="100000" sy="100000" flip="none" algn="tl"/>
          </a:blipFill>
        </p:spPr>
        <p:txBody>
          <a:bodyPr>
            <a:noAutofit/>
          </a:bodyPr>
          <a:lstStyle/>
          <a:p>
            <a:pPr marL="0" indent="0" algn="ctr">
              <a:buNone/>
            </a:pPr>
            <a:r>
              <a:rPr lang="en-US" sz="3300" b="1" dirty="0">
                <a:solidFill>
                  <a:schemeClr val="bg1"/>
                </a:solidFill>
              </a:rPr>
              <a:t>Little wonder that Daniel’s attention was focused upon the time prophecy. He was anxious lest the Lord should delay the liberation of His captive people.  Although the Lord had promised deliverance to His people at the time appointed, Daniel knew of the conditional nature of many of God’s promises. He may have feared that the impenitence of his people might postpone the fulfillment of the promise. Moreover, the vision of Dan. 8 had predicted further desolation for the sanctuary and the city. His lack of understanding of “the vision of the evening and the morning” (v. 26) must have left him in deep perplexity.</a:t>
            </a:r>
          </a:p>
        </p:txBody>
      </p:sp>
      <p:cxnSp>
        <p:nvCxnSpPr>
          <p:cNvPr id="4" name="Straight Connector 3">
            <a:extLst>
              <a:ext uri="{FF2B5EF4-FFF2-40B4-BE49-F238E27FC236}">
                <a16:creationId xmlns:a16="http://schemas.microsoft.com/office/drawing/2014/main" id="{2657D354-3CAD-D8D0-512A-2E319436F462}"/>
              </a:ext>
            </a:extLst>
          </p:cNvPr>
          <p:cNvCxnSpPr>
            <a:cxnSpLocks/>
          </p:cNvCxnSpPr>
          <p:nvPr/>
        </p:nvCxnSpPr>
        <p:spPr>
          <a:xfrm>
            <a:off x="1666872" y="961226"/>
            <a:ext cx="88476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08249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Investigative Judgment:  Daniel 9:20-27</a:t>
            </a:r>
          </a:p>
        </p:txBody>
      </p:sp>
      <p:sp>
        <p:nvSpPr>
          <p:cNvPr id="4" name="Content Placeholder 3"/>
          <p:cNvSpPr>
            <a:spLocks noGrp="1"/>
          </p:cNvSpPr>
          <p:nvPr>
            <p:ph sz="half" idx="2"/>
          </p:nvPr>
        </p:nvSpPr>
        <p:spPr>
          <a:xfrm>
            <a:off x="5875849" y="1811941"/>
            <a:ext cx="5842450" cy="4136756"/>
          </a:xfrm>
        </p:spPr>
        <p:txBody>
          <a:bodyPr>
            <a:noAutofit/>
          </a:bodyPr>
          <a:lstStyle/>
          <a:p>
            <a:r>
              <a:rPr lang="en-US" sz="3600" b="1" baseline="30000" dirty="0"/>
              <a:t>20 </a:t>
            </a:r>
            <a:r>
              <a:rPr lang="en-US" sz="3600" dirty="0"/>
              <a:t>And whiles I was speaking, and praying, and confessing my sin and the sin of my people Israel, and presenting my supplication before the </a:t>
            </a:r>
            <a:r>
              <a:rPr lang="en-US" sz="3600" cap="small" dirty="0"/>
              <a:t>Lord</a:t>
            </a:r>
            <a:r>
              <a:rPr lang="en-US" sz="3600" dirty="0"/>
              <a:t> my God for the holy mountain of my God;</a:t>
            </a:r>
          </a:p>
        </p:txBody>
      </p:sp>
      <p:pic>
        <p:nvPicPr>
          <p:cNvPr id="35844" name="Picture 4" descr="Daniel on Intercessory Prayer | Hoshana Rabbah BlogHoshana Rabbah Blog"/>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359910" y="2219161"/>
            <a:ext cx="5572583" cy="3562221"/>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Connector 2">
            <a:extLst>
              <a:ext uri="{FF2B5EF4-FFF2-40B4-BE49-F238E27FC236}">
                <a16:creationId xmlns:a16="http://schemas.microsoft.com/office/drawing/2014/main" id="{21D8CDF5-6272-EEC6-A2FD-66E610262B16}"/>
              </a:ext>
            </a:extLst>
          </p:cNvPr>
          <p:cNvCxnSpPr>
            <a:cxnSpLocks/>
          </p:cNvCxnSpPr>
          <p:nvPr/>
        </p:nvCxnSpPr>
        <p:spPr>
          <a:xfrm>
            <a:off x="1672196" y="1414380"/>
            <a:ext cx="88476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6264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Investigative Judgment:  Daniel 9:21-27</a:t>
            </a:r>
          </a:p>
        </p:txBody>
      </p:sp>
      <p:sp>
        <p:nvSpPr>
          <p:cNvPr id="4" name="Content Placeholder 3"/>
          <p:cNvSpPr>
            <a:spLocks noGrp="1"/>
          </p:cNvSpPr>
          <p:nvPr>
            <p:ph sz="half" idx="2"/>
          </p:nvPr>
        </p:nvSpPr>
        <p:spPr>
          <a:xfrm>
            <a:off x="6096000" y="1610693"/>
            <a:ext cx="5694096" cy="4304585"/>
          </a:xfrm>
        </p:spPr>
        <p:txBody>
          <a:bodyPr>
            <a:noAutofit/>
          </a:bodyPr>
          <a:lstStyle/>
          <a:p>
            <a:r>
              <a:rPr lang="en-US" sz="3600" b="1" baseline="30000" dirty="0"/>
              <a:t>21 </a:t>
            </a:r>
            <a:r>
              <a:rPr lang="en-US" sz="3600" dirty="0"/>
              <a:t>Yea, whiles I was speaking in prayer, even the man Gabriel, whom I had seen in the vision at the beginning, being caused to fly swiftly, touched me about the time of the evening oblation.</a:t>
            </a:r>
          </a:p>
        </p:txBody>
      </p:sp>
      <p:pic>
        <p:nvPicPr>
          <p:cNvPr id="37890" name="Picture 2" descr="Daniel Chapter 9-a Video: &quot;The 69 Weeks&quot; | Mark McMillion"/>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1139733" y="1974431"/>
            <a:ext cx="5069312" cy="3122867"/>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Connector 2">
            <a:extLst>
              <a:ext uri="{FF2B5EF4-FFF2-40B4-BE49-F238E27FC236}">
                <a16:creationId xmlns:a16="http://schemas.microsoft.com/office/drawing/2014/main" id="{FA49E10B-D2ED-2DFB-BB4E-7A39297EED80}"/>
              </a:ext>
            </a:extLst>
          </p:cNvPr>
          <p:cNvCxnSpPr>
            <a:cxnSpLocks/>
          </p:cNvCxnSpPr>
          <p:nvPr/>
        </p:nvCxnSpPr>
        <p:spPr>
          <a:xfrm>
            <a:off x="1672196" y="1414380"/>
            <a:ext cx="88476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56055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Investigative Judgment:  Daniel 9:22-27</a:t>
            </a:r>
          </a:p>
        </p:txBody>
      </p:sp>
      <p:sp>
        <p:nvSpPr>
          <p:cNvPr id="4" name="Content Placeholder 3"/>
          <p:cNvSpPr>
            <a:spLocks noGrp="1"/>
          </p:cNvSpPr>
          <p:nvPr>
            <p:ph sz="half" idx="2"/>
          </p:nvPr>
        </p:nvSpPr>
        <p:spPr>
          <a:xfrm>
            <a:off x="6376523" y="1891811"/>
            <a:ext cx="5188449" cy="3464433"/>
          </a:xfrm>
        </p:spPr>
        <p:txBody>
          <a:bodyPr>
            <a:noAutofit/>
          </a:bodyPr>
          <a:lstStyle/>
          <a:p>
            <a:r>
              <a:rPr lang="en-US" sz="3600" b="1" baseline="30000" dirty="0"/>
              <a:t>22 </a:t>
            </a:r>
            <a:r>
              <a:rPr lang="en-US" sz="3600" dirty="0"/>
              <a:t>And he informed me, and talked with me, and said, O Daniel, I am now come forth to give thee skill and understanding.</a:t>
            </a:r>
          </a:p>
        </p:txBody>
      </p:sp>
      <p:pic>
        <p:nvPicPr>
          <p:cNvPr id="38914" name="Picture 2" descr="Daniel smiling with Gabriel for D9 blog post - Prophecies of Daniel"/>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1428785" y="1662112"/>
            <a:ext cx="4286250" cy="3533775"/>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Connector 2">
            <a:extLst>
              <a:ext uri="{FF2B5EF4-FFF2-40B4-BE49-F238E27FC236}">
                <a16:creationId xmlns:a16="http://schemas.microsoft.com/office/drawing/2014/main" id="{82F11553-6A0F-7C5A-25BF-374A6C1669C7}"/>
              </a:ext>
            </a:extLst>
          </p:cNvPr>
          <p:cNvCxnSpPr>
            <a:cxnSpLocks/>
          </p:cNvCxnSpPr>
          <p:nvPr/>
        </p:nvCxnSpPr>
        <p:spPr>
          <a:xfrm>
            <a:off x="1672196" y="1414380"/>
            <a:ext cx="88476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58663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Investigative Judgment:  Daniel 9:23-27</a:t>
            </a:r>
          </a:p>
        </p:txBody>
      </p:sp>
      <p:sp>
        <p:nvSpPr>
          <p:cNvPr id="4" name="Content Placeholder 3"/>
          <p:cNvSpPr>
            <a:spLocks noGrp="1"/>
          </p:cNvSpPr>
          <p:nvPr>
            <p:ph sz="half" idx="2"/>
          </p:nvPr>
        </p:nvSpPr>
        <p:spPr>
          <a:xfrm>
            <a:off x="6007641" y="1663389"/>
            <a:ext cx="5188449" cy="4203337"/>
          </a:xfrm>
        </p:spPr>
        <p:txBody>
          <a:bodyPr>
            <a:noAutofit/>
          </a:bodyPr>
          <a:lstStyle/>
          <a:p>
            <a:r>
              <a:rPr lang="en-US" sz="3200" b="1" baseline="30000" dirty="0"/>
              <a:t>23 </a:t>
            </a:r>
            <a:r>
              <a:rPr lang="en-US" sz="3200" dirty="0"/>
              <a:t>At the beginning of thy supplications the commandment came forth, and I am come to shew thee; for thou art greatly beloved: therefore understand the matter, and consider the vision.</a:t>
            </a:r>
          </a:p>
        </p:txBody>
      </p:sp>
      <p:pic>
        <p:nvPicPr>
          <p:cNvPr id="39938" name="Picture 2" descr="A Voice in the Wilderness"/>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995910" y="1629997"/>
            <a:ext cx="4708292" cy="3531219"/>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Connector 2">
            <a:extLst>
              <a:ext uri="{FF2B5EF4-FFF2-40B4-BE49-F238E27FC236}">
                <a16:creationId xmlns:a16="http://schemas.microsoft.com/office/drawing/2014/main" id="{F3F76970-9A94-7274-FCF7-B81E40963F58}"/>
              </a:ext>
            </a:extLst>
          </p:cNvPr>
          <p:cNvCxnSpPr>
            <a:cxnSpLocks/>
          </p:cNvCxnSpPr>
          <p:nvPr/>
        </p:nvCxnSpPr>
        <p:spPr>
          <a:xfrm>
            <a:off x="1672196" y="1414380"/>
            <a:ext cx="88476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93839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Investigative Judgment:  Daniel 9:24-27</a:t>
            </a:r>
          </a:p>
        </p:txBody>
      </p:sp>
      <p:sp>
        <p:nvSpPr>
          <p:cNvPr id="4" name="Content Placeholder 3"/>
          <p:cNvSpPr>
            <a:spLocks noGrp="1"/>
          </p:cNvSpPr>
          <p:nvPr>
            <p:ph sz="half" idx="2"/>
          </p:nvPr>
        </p:nvSpPr>
        <p:spPr>
          <a:xfrm>
            <a:off x="5308375" y="1580050"/>
            <a:ext cx="6601829" cy="4458984"/>
          </a:xfrm>
        </p:spPr>
        <p:txBody>
          <a:bodyPr>
            <a:noAutofit/>
          </a:bodyPr>
          <a:lstStyle/>
          <a:p>
            <a:r>
              <a:rPr lang="en-US" sz="3200" b="1" baseline="30000" dirty="0"/>
              <a:t>24 </a:t>
            </a:r>
            <a:r>
              <a:rPr lang="en-US" sz="3200" dirty="0"/>
              <a:t>Seventy weeks are determined upon thy people and upon thy holy city, to finish the transgression, and to make an end of sins, and to make reconciliation for iniquity, and to bring in everlasting righteousness, and to seal up the vision and prophecy, and to anoint the most Holy.</a:t>
            </a:r>
          </a:p>
        </p:txBody>
      </p:sp>
      <p:pic>
        <p:nvPicPr>
          <p:cNvPr id="40962" name="Picture 2" descr="Seventy Weeks Of Daniel (1993), Part 1 - Faith Assembly Church"/>
          <p:cNvPicPr>
            <a:picLocks noGrp="1" noChangeAspect="1" noChangeArrowheads="1"/>
          </p:cNvPicPr>
          <p:nvPr>
            <p:ph sz="half" idx="1"/>
          </p:nvPr>
        </p:nvPicPr>
        <p:blipFill rotWithShape="1">
          <a:blip r:embed="rId3">
            <a:extLst>
              <a:ext uri="{28A0092B-C50C-407E-A947-70E740481C1C}">
                <a14:useLocalDpi xmlns:a14="http://schemas.microsoft.com/office/drawing/2010/main" val="0"/>
              </a:ext>
            </a:extLst>
          </a:blip>
          <a:srcRect l="3217" r="19355" b="3451"/>
          <a:stretch/>
        </p:blipFill>
        <p:spPr bwMode="auto">
          <a:xfrm>
            <a:off x="678388" y="1952465"/>
            <a:ext cx="4736349" cy="2953070"/>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Connector 2">
            <a:extLst>
              <a:ext uri="{FF2B5EF4-FFF2-40B4-BE49-F238E27FC236}">
                <a16:creationId xmlns:a16="http://schemas.microsoft.com/office/drawing/2014/main" id="{EE07649F-218D-B5BF-D58E-B86B58837C14}"/>
              </a:ext>
            </a:extLst>
          </p:cNvPr>
          <p:cNvCxnSpPr>
            <a:cxnSpLocks/>
          </p:cNvCxnSpPr>
          <p:nvPr/>
        </p:nvCxnSpPr>
        <p:spPr>
          <a:xfrm>
            <a:off x="1672196" y="1414380"/>
            <a:ext cx="88476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6683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Investigative Judgment:  Daniel 9:25-27</a:t>
            </a:r>
          </a:p>
        </p:txBody>
      </p:sp>
      <p:sp>
        <p:nvSpPr>
          <p:cNvPr id="4" name="Content Placeholder 3"/>
          <p:cNvSpPr>
            <a:spLocks noGrp="1"/>
          </p:cNvSpPr>
          <p:nvPr>
            <p:ph sz="half" idx="2"/>
          </p:nvPr>
        </p:nvSpPr>
        <p:spPr>
          <a:xfrm>
            <a:off x="5559227" y="1570201"/>
            <a:ext cx="6318608" cy="4458984"/>
          </a:xfrm>
        </p:spPr>
        <p:txBody>
          <a:bodyPr>
            <a:noAutofit/>
          </a:bodyPr>
          <a:lstStyle/>
          <a:p>
            <a:r>
              <a:rPr lang="en-US" sz="3200" b="1" baseline="30000" dirty="0"/>
              <a:t>25 </a:t>
            </a:r>
            <a:r>
              <a:rPr lang="en-US" sz="3200" dirty="0"/>
              <a:t>Know therefore and understand, that from the going forth of the commandment to restore and to build Jerusalem unto the Messiah the Prince shall be seven weeks, and threescore and two weeks: the street shall be built again, and the wall, even in troublous times.</a:t>
            </a:r>
          </a:p>
        </p:txBody>
      </p:sp>
      <p:pic>
        <p:nvPicPr>
          <p:cNvPr id="41988" name="Picture 4" descr="Pin on Jesus Truth"/>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600867" y="2146877"/>
            <a:ext cx="4958360" cy="3345885"/>
          </a:xfrm>
          <a:prstGeom prst="rect">
            <a:avLst/>
          </a:prstGeom>
          <a:noFill/>
          <a:extLst>
            <a:ext uri="{909E8E84-426E-40DD-AFC4-6F175D3DCCD1}">
              <a14:hiddenFill xmlns:a14="http://schemas.microsoft.com/office/drawing/2010/main">
                <a:solidFill>
                  <a:srgbClr val="FFFFFF"/>
                </a:solidFill>
              </a14:hiddenFill>
            </a:ext>
          </a:extLst>
        </p:spPr>
      </p:pic>
      <p:pic>
        <p:nvPicPr>
          <p:cNvPr id="41990" name="Picture 6" descr="Pin on Jesus Trut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3045" y="-230445"/>
            <a:ext cx="11214790" cy="756770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291803" y="6394882"/>
            <a:ext cx="173621" cy="31251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Rectangle 6"/>
          <p:cNvSpPr/>
          <p:nvPr/>
        </p:nvSpPr>
        <p:spPr>
          <a:xfrm>
            <a:off x="1316645" y="5083123"/>
            <a:ext cx="98579" cy="10197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cxnSp>
        <p:nvCxnSpPr>
          <p:cNvPr id="3" name="Straight Connector 2">
            <a:extLst>
              <a:ext uri="{FF2B5EF4-FFF2-40B4-BE49-F238E27FC236}">
                <a16:creationId xmlns:a16="http://schemas.microsoft.com/office/drawing/2014/main" id="{0995028F-A162-7F3D-C5A4-82EE9E455F6A}"/>
              </a:ext>
            </a:extLst>
          </p:cNvPr>
          <p:cNvCxnSpPr>
            <a:cxnSpLocks/>
          </p:cNvCxnSpPr>
          <p:nvPr/>
        </p:nvCxnSpPr>
        <p:spPr>
          <a:xfrm>
            <a:off x="1672196" y="1414380"/>
            <a:ext cx="8847608" cy="0"/>
          </a:xfrm>
          <a:prstGeom prst="line">
            <a:avLst/>
          </a:prstGeom>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D538083-11F1-7F49-5920-55F47BE17345}"/>
              </a:ext>
            </a:extLst>
          </p:cNvPr>
          <p:cNvPicPr>
            <a:picLocks noChangeAspect="1"/>
          </p:cNvPicPr>
          <p:nvPr/>
        </p:nvPicPr>
        <p:blipFill>
          <a:blip r:embed="rId4"/>
          <a:stretch>
            <a:fillRect/>
          </a:stretch>
        </p:blipFill>
        <p:spPr>
          <a:xfrm>
            <a:off x="8980747" y="6348504"/>
            <a:ext cx="745879" cy="248627"/>
          </a:xfrm>
          <a:prstGeom prst="rect">
            <a:avLst/>
          </a:prstGeom>
        </p:spPr>
      </p:pic>
    </p:spTree>
    <p:extLst>
      <p:ext uri="{BB962C8B-B14F-4D97-AF65-F5344CB8AC3E}">
        <p14:creationId xmlns:p14="http://schemas.microsoft.com/office/powerpoint/2010/main" val="722338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990"/>
                                        </p:tgtEl>
                                        <p:attrNameLst>
                                          <p:attrName>style.visibility</p:attrName>
                                        </p:attrNameLst>
                                      </p:cBhvr>
                                      <p:to>
                                        <p:strVal val="visible"/>
                                      </p:to>
                                    </p:set>
                                    <p:animEffect transition="in" filter="fade">
                                      <p:cBhvr>
                                        <p:cTn id="7" dur="500"/>
                                        <p:tgtEl>
                                          <p:spTgt spid="41990"/>
                                        </p:tgtEl>
                                      </p:cBhvr>
                                    </p:animEffect>
                                  </p:childTnLst>
                                </p:cTn>
                              </p:par>
                              <p:par>
                                <p:cTn id="8" presetID="1"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Investigative Judgment:  Daniel 9:26-27</a:t>
            </a:r>
          </a:p>
        </p:txBody>
      </p:sp>
      <p:sp>
        <p:nvSpPr>
          <p:cNvPr id="4" name="Content Placeholder 3"/>
          <p:cNvSpPr>
            <a:spLocks noGrp="1"/>
          </p:cNvSpPr>
          <p:nvPr>
            <p:ph sz="half" idx="2"/>
          </p:nvPr>
        </p:nvSpPr>
        <p:spPr>
          <a:xfrm>
            <a:off x="5486399" y="1519849"/>
            <a:ext cx="6318608" cy="4458984"/>
          </a:xfrm>
        </p:spPr>
        <p:txBody>
          <a:bodyPr>
            <a:noAutofit/>
          </a:bodyPr>
          <a:lstStyle/>
          <a:p>
            <a:r>
              <a:rPr lang="en-US" sz="3200" b="1" baseline="30000" dirty="0"/>
              <a:t>26 </a:t>
            </a:r>
            <a:r>
              <a:rPr lang="en-US" sz="3200" dirty="0"/>
              <a:t>And after threescore and two weeks shall Messiah be cut off, but not for himself: and the people of the prince that shall come shall destroy the city and the sanctuary; and the end thereof shall be with a flood, and unto the end of the war desolations are determined.</a:t>
            </a:r>
          </a:p>
        </p:txBody>
      </p:sp>
      <p:pic>
        <p:nvPicPr>
          <p:cNvPr id="43010" name="Picture 2" descr="Final Events: Bible Prophecy charts"/>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96872" y="1788221"/>
            <a:ext cx="5389527" cy="3473478"/>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a:extLst>
              <a:ext uri="{FF2B5EF4-FFF2-40B4-BE49-F238E27FC236}">
                <a16:creationId xmlns:a16="http://schemas.microsoft.com/office/drawing/2014/main" id="{B1525A7F-EAFC-6EB0-7314-4002BE74DD7C}"/>
              </a:ext>
            </a:extLst>
          </p:cNvPr>
          <p:cNvCxnSpPr>
            <a:cxnSpLocks/>
          </p:cNvCxnSpPr>
          <p:nvPr/>
        </p:nvCxnSpPr>
        <p:spPr>
          <a:xfrm>
            <a:off x="1672196" y="1414380"/>
            <a:ext cx="88476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01163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Investigative Judgment:  Daniel 9:27</a:t>
            </a:r>
          </a:p>
        </p:txBody>
      </p:sp>
      <p:sp>
        <p:nvSpPr>
          <p:cNvPr id="4" name="Content Placeholder 3"/>
          <p:cNvSpPr>
            <a:spLocks noGrp="1"/>
          </p:cNvSpPr>
          <p:nvPr>
            <p:ph sz="half" idx="2"/>
          </p:nvPr>
        </p:nvSpPr>
        <p:spPr>
          <a:xfrm>
            <a:off x="680321" y="2154790"/>
            <a:ext cx="9736894" cy="3667276"/>
          </a:xfrm>
        </p:spPr>
        <p:txBody>
          <a:bodyPr>
            <a:noAutofit/>
          </a:bodyPr>
          <a:lstStyle/>
          <a:p>
            <a:r>
              <a:rPr lang="en-US" sz="3200" b="1" baseline="30000" dirty="0"/>
              <a:t>27 </a:t>
            </a:r>
            <a:r>
              <a:rPr lang="en-US" sz="3200" dirty="0"/>
              <a:t>And he shall confirm the covenant with many for one week: and in the midst of the week he shall cause the sacrifice and the oblation to cease, and for the overspreading of abominations he shall make it desolate, even until the consummation, and that determined shall be poured upon the desolate.</a:t>
            </a:r>
          </a:p>
        </p:txBody>
      </p:sp>
      <p:cxnSp>
        <p:nvCxnSpPr>
          <p:cNvPr id="3" name="Straight Connector 2">
            <a:extLst>
              <a:ext uri="{FF2B5EF4-FFF2-40B4-BE49-F238E27FC236}">
                <a16:creationId xmlns:a16="http://schemas.microsoft.com/office/drawing/2014/main" id="{4079A2D1-5677-13AC-3241-6CBF89A2B056}"/>
              </a:ext>
            </a:extLst>
          </p:cNvPr>
          <p:cNvCxnSpPr>
            <a:cxnSpLocks/>
          </p:cNvCxnSpPr>
          <p:nvPr/>
        </p:nvCxnSpPr>
        <p:spPr>
          <a:xfrm>
            <a:off x="1672196" y="1414380"/>
            <a:ext cx="8847608" cy="0"/>
          </a:xfrm>
          <a:prstGeom prst="line">
            <a:avLst/>
          </a:prstGeom>
        </p:spPr>
        <p:style>
          <a:lnRef idx="1">
            <a:schemeClr val="accent1"/>
          </a:lnRef>
          <a:fillRef idx="0">
            <a:schemeClr val="accent1"/>
          </a:fillRef>
          <a:effectRef idx="0">
            <a:schemeClr val="accent1"/>
          </a:effectRef>
          <a:fontRef idx="minor">
            <a:schemeClr val="tx1"/>
          </a:fontRef>
        </p:style>
      </p:cxnSp>
      <p:pic>
        <p:nvPicPr>
          <p:cNvPr id="44034" name="Picture 2" descr="https://manna.amazingfacts.org/amazingfacts/website/bibleprophecytruth/images/Jesus-life/490-day-prophetic-char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254" y="0"/>
            <a:ext cx="11588843" cy="7497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8240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4034"/>
                                        </p:tgtEl>
                                        <p:attrNameLst>
                                          <p:attrName>style.visibility</p:attrName>
                                        </p:attrNameLst>
                                      </p:cBhvr>
                                      <p:to>
                                        <p:strVal val="visible"/>
                                      </p:to>
                                    </p:set>
                                    <p:animEffect transition="in" filter="fade">
                                      <p:cBhvr>
                                        <p:cTn id="7" dur="500"/>
                                        <p:tgtEl>
                                          <p:spTgt spid="440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7083" y="1911254"/>
            <a:ext cx="10353762" cy="3955469"/>
          </a:xfrm>
        </p:spPr>
        <p:txBody>
          <a:bodyPr>
            <a:normAutofit/>
          </a:bodyPr>
          <a:lstStyle/>
          <a:p>
            <a:r>
              <a:rPr lang="en-US" sz="3600" dirty="0">
                <a:latin typeface="+mn-lt"/>
              </a:rPr>
              <a:t>Now, Daniel could work out the 2300-day prophecy as a 2300-year prophecy.  The year-for-a-day principle is established for the Jewish people prior to this time (Gen. 29:27; Num. 14:34; Eze. 4:5-6).  But he doesn’t have a starting place. </a:t>
            </a:r>
            <a:br>
              <a:rPr lang="en-US" sz="3600" dirty="0">
                <a:latin typeface="+mn-lt"/>
              </a:rPr>
            </a:br>
            <a:r>
              <a:rPr lang="en-US" sz="3600" dirty="0">
                <a:solidFill>
                  <a:schemeClr val="accent1">
                    <a:lumMod val="40000"/>
                    <a:lumOff val="60000"/>
                  </a:schemeClr>
                </a:solidFill>
                <a:latin typeface="+mn-lt"/>
              </a:rPr>
              <a:t>This is the same issue that William Miller is facing in the distant future!  </a:t>
            </a:r>
            <a:endParaRPr lang="en-US" dirty="0">
              <a:solidFill>
                <a:schemeClr val="accent1">
                  <a:lumMod val="40000"/>
                  <a:lumOff val="60000"/>
                </a:schemeClr>
              </a:solidFill>
              <a:latin typeface="+mn-lt"/>
            </a:endParaRPr>
          </a:p>
        </p:txBody>
      </p:sp>
      <p:sp>
        <p:nvSpPr>
          <p:cNvPr id="5" name="Parallelogram 4">
            <a:extLst>
              <a:ext uri="{FF2B5EF4-FFF2-40B4-BE49-F238E27FC236}">
                <a16:creationId xmlns:a16="http://schemas.microsoft.com/office/drawing/2014/main" id="{6A08884E-91F2-AF3E-B428-FBA5119347D6}"/>
              </a:ext>
            </a:extLst>
          </p:cNvPr>
          <p:cNvSpPr/>
          <p:nvPr/>
        </p:nvSpPr>
        <p:spPr>
          <a:xfrm>
            <a:off x="372234" y="333307"/>
            <a:ext cx="9370577" cy="1019599"/>
          </a:xfrm>
          <a:prstGeom prst="parallelogram">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sz="half" idx="2"/>
          </p:nvPr>
        </p:nvSpPr>
        <p:spPr>
          <a:xfrm>
            <a:off x="85121" y="92193"/>
            <a:ext cx="10353763" cy="1501826"/>
          </a:xfrm>
        </p:spPr>
        <p:txBody>
          <a:bodyPr>
            <a:normAutofit/>
          </a:bodyPr>
          <a:lstStyle/>
          <a:p>
            <a:r>
              <a:rPr lang="en-US" sz="4400" dirty="0"/>
              <a:t>How Did We Get to 1844 Anyway? </a:t>
            </a:r>
          </a:p>
        </p:txBody>
      </p:sp>
    </p:spTree>
    <p:extLst>
      <p:ext uri="{BB962C8B-B14F-4D97-AF65-F5344CB8AC3E}">
        <p14:creationId xmlns:p14="http://schemas.microsoft.com/office/powerpoint/2010/main" val="22969076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2494" y="510756"/>
            <a:ext cx="8017270" cy="624315"/>
          </a:xfrm>
        </p:spPr>
        <p:txBody>
          <a:bodyPr>
            <a:normAutofit fontScale="90000"/>
          </a:bodyPr>
          <a:lstStyle/>
          <a:p>
            <a:r>
              <a:rPr lang="en-US" dirty="0"/>
              <a:t>The Great Controversy, p. 319</a:t>
            </a:r>
          </a:p>
        </p:txBody>
      </p:sp>
      <p:sp>
        <p:nvSpPr>
          <p:cNvPr id="3" name="Content Placeholder 2"/>
          <p:cNvSpPr>
            <a:spLocks noGrp="1"/>
          </p:cNvSpPr>
          <p:nvPr>
            <p:ph idx="1"/>
          </p:nvPr>
        </p:nvSpPr>
        <p:spPr>
          <a:xfrm>
            <a:off x="2881936" y="1236018"/>
            <a:ext cx="8890963" cy="5123840"/>
          </a:xfrm>
        </p:spPr>
        <p:txBody>
          <a:bodyPr>
            <a:noAutofit/>
          </a:bodyPr>
          <a:lstStyle/>
          <a:p>
            <a:pPr marL="0" indent="0">
              <a:buNone/>
            </a:pPr>
            <a:r>
              <a:rPr lang="en-US" sz="3600" dirty="0"/>
              <a:t>“Suddenly,” he says, “the character of a </a:t>
            </a:r>
            <a:r>
              <a:rPr lang="en-US" sz="3600" dirty="0" err="1"/>
              <a:t>Saviour</a:t>
            </a:r>
            <a:r>
              <a:rPr lang="en-US" sz="3600" dirty="0"/>
              <a:t> was vividly impressed upon my mind. It seemed that there might be a being so good and compassionate as to himself atone for our transgressions, and thereby save us from suffering the penalty of sin. I immediately felt how lovely such a being must be…”</a:t>
            </a:r>
          </a:p>
        </p:txBody>
      </p:sp>
      <p:pic>
        <p:nvPicPr>
          <p:cNvPr id="2052" name="Picture 4" descr="William Miller (1782-1849) - Find a Grave Memorial">
            <a:extLst>
              <a:ext uri="{FF2B5EF4-FFF2-40B4-BE49-F238E27FC236}">
                <a16:creationId xmlns:a16="http://schemas.microsoft.com/office/drawing/2014/main" id="{6B3D395F-9B71-FC94-37FD-FE3530A01DA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162" r="44832"/>
          <a:stretch/>
        </p:blipFill>
        <p:spPr bwMode="auto">
          <a:xfrm>
            <a:off x="217302" y="670967"/>
            <a:ext cx="2601572" cy="5516065"/>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6">
            <a:extLst>
              <a:ext uri="{FF2B5EF4-FFF2-40B4-BE49-F238E27FC236}">
                <a16:creationId xmlns:a16="http://schemas.microsoft.com/office/drawing/2014/main" id="{B0248DDA-4112-2F09-9DA2-638560678FFF}"/>
              </a:ext>
            </a:extLst>
          </p:cNvPr>
          <p:cNvCxnSpPr/>
          <p:nvPr/>
        </p:nvCxnSpPr>
        <p:spPr>
          <a:xfrm>
            <a:off x="2881936" y="1135071"/>
            <a:ext cx="9144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005561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7083" y="1513212"/>
            <a:ext cx="10353762" cy="4353512"/>
          </a:xfrm>
        </p:spPr>
        <p:txBody>
          <a:bodyPr>
            <a:normAutofit/>
          </a:bodyPr>
          <a:lstStyle/>
          <a:p>
            <a:r>
              <a:rPr lang="en-US" sz="3600" dirty="0">
                <a:latin typeface="+mn-lt"/>
              </a:rPr>
              <a:t>The 2300 day prophecy is given in sequence with a discussion about </a:t>
            </a:r>
            <a:r>
              <a:rPr lang="en-US" sz="3600" dirty="0" err="1">
                <a:latin typeface="+mn-lt"/>
              </a:rPr>
              <a:t>Medo</a:t>
            </a:r>
            <a:r>
              <a:rPr lang="en-US" sz="3600" dirty="0">
                <a:latin typeface="+mn-lt"/>
              </a:rPr>
              <a:t>-Persia, Greece, and (what we eventually recognize as) Rome.  But where does it start?  Daniel doesn’t have a beginning place from which to calculate.  He’s praying about these issues in Daniel 9. </a:t>
            </a:r>
            <a:endParaRPr lang="en-US" dirty="0">
              <a:latin typeface="+mn-lt"/>
            </a:endParaRPr>
          </a:p>
        </p:txBody>
      </p:sp>
      <p:sp>
        <p:nvSpPr>
          <p:cNvPr id="5" name="Parallelogram 4">
            <a:extLst>
              <a:ext uri="{FF2B5EF4-FFF2-40B4-BE49-F238E27FC236}">
                <a16:creationId xmlns:a16="http://schemas.microsoft.com/office/drawing/2014/main" id="{6A08884E-91F2-AF3E-B428-FBA5119347D6}"/>
              </a:ext>
            </a:extLst>
          </p:cNvPr>
          <p:cNvSpPr/>
          <p:nvPr/>
        </p:nvSpPr>
        <p:spPr>
          <a:xfrm>
            <a:off x="372234" y="333307"/>
            <a:ext cx="9370577" cy="1019599"/>
          </a:xfrm>
          <a:prstGeom prst="parallelogram">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sz="half" idx="2"/>
          </p:nvPr>
        </p:nvSpPr>
        <p:spPr>
          <a:xfrm>
            <a:off x="85121" y="92193"/>
            <a:ext cx="10353763" cy="1501826"/>
          </a:xfrm>
        </p:spPr>
        <p:txBody>
          <a:bodyPr>
            <a:normAutofit/>
          </a:bodyPr>
          <a:lstStyle/>
          <a:p>
            <a:r>
              <a:rPr lang="en-US" sz="4400" dirty="0"/>
              <a:t>How Did We Get to 1844 Anyway? </a:t>
            </a:r>
          </a:p>
        </p:txBody>
      </p:sp>
    </p:spTree>
    <p:extLst>
      <p:ext uri="{BB962C8B-B14F-4D97-AF65-F5344CB8AC3E}">
        <p14:creationId xmlns:p14="http://schemas.microsoft.com/office/powerpoint/2010/main" val="15486174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7083" y="1513212"/>
            <a:ext cx="10353762" cy="4353512"/>
          </a:xfrm>
        </p:spPr>
        <p:txBody>
          <a:bodyPr>
            <a:normAutofit/>
          </a:bodyPr>
          <a:lstStyle/>
          <a:p>
            <a:r>
              <a:rPr lang="en-US" sz="3600" dirty="0">
                <a:latin typeface="+mn-lt"/>
              </a:rPr>
              <a:t>Daniel 9 shows Gabriel providing an answer to Daniel’s prayers regarding his people.  They’re going to return to Jerusalem on schedule, but they have 70 “weeks” or 490 years from that point to become the true people of God.  (Dan. 9:24-27). </a:t>
            </a:r>
            <a:endParaRPr lang="en-US" dirty="0">
              <a:latin typeface="+mn-lt"/>
            </a:endParaRPr>
          </a:p>
        </p:txBody>
      </p:sp>
      <p:sp>
        <p:nvSpPr>
          <p:cNvPr id="5" name="Parallelogram 4">
            <a:extLst>
              <a:ext uri="{FF2B5EF4-FFF2-40B4-BE49-F238E27FC236}">
                <a16:creationId xmlns:a16="http://schemas.microsoft.com/office/drawing/2014/main" id="{6A08884E-91F2-AF3E-B428-FBA5119347D6}"/>
              </a:ext>
            </a:extLst>
          </p:cNvPr>
          <p:cNvSpPr/>
          <p:nvPr/>
        </p:nvSpPr>
        <p:spPr>
          <a:xfrm>
            <a:off x="372234" y="333307"/>
            <a:ext cx="9370577" cy="1019599"/>
          </a:xfrm>
          <a:prstGeom prst="parallelogram">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sz="half" idx="2"/>
          </p:nvPr>
        </p:nvSpPr>
        <p:spPr>
          <a:xfrm>
            <a:off x="85121" y="92193"/>
            <a:ext cx="10353763" cy="1501826"/>
          </a:xfrm>
        </p:spPr>
        <p:txBody>
          <a:bodyPr>
            <a:normAutofit/>
          </a:bodyPr>
          <a:lstStyle/>
          <a:p>
            <a:r>
              <a:rPr lang="en-US" sz="4400" dirty="0"/>
              <a:t>How Did We Get to 1844 Anyway? </a:t>
            </a:r>
          </a:p>
        </p:txBody>
      </p:sp>
    </p:spTree>
    <p:extLst>
      <p:ext uri="{BB962C8B-B14F-4D97-AF65-F5344CB8AC3E}">
        <p14:creationId xmlns:p14="http://schemas.microsoft.com/office/powerpoint/2010/main" val="21365445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7083" y="1513212"/>
            <a:ext cx="10353762" cy="4353512"/>
          </a:xfrm>
        </p:spPr>
        <p:txBody>
          <a:bodyPr>
            <a:normAutofit/>
          </a:bodyPr>
          <a:lstStyle/>
          <a:p>
            <a:r>
              <a:rPr lang="en-US" sz="3600" dirty="0">
                <a:latin typeface="+mn-lt"/>
              </a:rPr>
              <a:t>It’s “from the going forth of the commandment to restore and to build Jerusalem” (Dan. 9:25).  It’s a starting place!  The starting place for the 70 week prophecy also provides us with a starting place for the 2300 day prophecy.</a:t>
            </a:r>
            <a:endParaRPr lang="en-US" dirty="0">
              <a:latin typeface="+mn-lt"/>
            </a:endParaRPr>
          </a:p>
        </p:txBody>
      </p:sp>
      <p:sp>
        <p:nvSpPr>
          <p:cNvPr id="5" name="Parallelogram 4">
            <a:extLst>
              <a:ext uri="{FF2B5EF4-FFF2-40B4-BE49-F238E27FC236}">
                <a16:creationId xmlns:a16="http://schemas.microsoft.com/office/drawing/2014/main" id="{6A08884E-91F2-AF3E-B428-FBA5119347D6}"/>
              </a:ext>
            </a:extLst>
          </p:cNvPr>
          <p:cNvSpPr/>
          <p:nvPr/>
        </p:nvSpPr>
        <p:spPr>
          <a:xfrm>
            <a:off x="372234" y="333307"/>
            <a:ext cx="9370577" cy="1019599"/>
          </a:xfrm>
          <a:prstGeom prst="parallelogram">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sz="half" idx="2"/>
          </p:nvPr>
        </p:nvSpPr>
        <p:spPr>
          <a:xfrm>
            <a:off x="85121" y="92193"/>
            <a:ext cx="10353763" cy="1501826"/>
          </a:xfrm>
        </p:spPr>
        <p:txBody>
          <a:bodyPr>
            <a:normAutofit/>
          </a:bodyPr>
          <a:lstStyle/>
          <a:p>
            <a:r>
              <a:rPr lang="en-US" sz="4400" dirty="0"/>
              <a:t>How Did We Get to 1844 Anyway? </a:t>
            </a:r>
          </a:p>
        </p:txBody>
      </p:sp>
    </p:spTree>
    <p:extLst>
      <p:ext uri="{BB962C8B-B14F-4D97-AF65-F5344CB8AC3E}">
        <p14:creationId xmlns:p14="http://schemas.microsoft.com/office/powerpoint/2010/main" val="31344608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arallelogram 4">
            <a:extLst>
              <a:ext uri="{FF2B5EF4-FFF2-40B4-BE49-F238E27FC236}">
                <a16:creationId xmlns:a16="http://schemas.microsoft.com/office/drawing/2014/main" id="{6A08884E-91F2-AF3E-B428-FBA5119347D6}"/>
              </a:ext>
            </a:extLst>
          </p:cNvPr>
          <p:cNvSpPr/>
          <p:nvPr/>
        </p:nvSpPr>
        <p:spPr>
          <a:xfrm>
            <a:off x="372234" y="333307"/>
            <a:ext cx="9370577" cy="1019599"/>
          </a:xfrm>
          <a:prstGeom prst="parallelogram">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sz="half" idx="2"/>
          </p:nvPr>
        </p:nvSpPr>
        <p:spPr>
          <a:xfrm>
            <a:off x="85121" y="92193"/>
            <a:ext cx="10353763" cy="1501826"/>
          </a:xfrm>
        </p:spPr>
        <p:txBody>
          <a:bodyPr>
            <a:normAutofit/>
          </a:bodyPr>
          <a:lstStyle/>
          <a:p>
            <a:r>
              <a:rPr lang="en-US" sz="4400" dirty="0"/>
              <a:t>How Did We Get to 1844 Anyway? </a:t>
            </a:r>
          </a:p>
        </p:txBody>
      </p:sp>
      <p:sp>
        <p:nvSpPr>
          <p:cNvPr id="4" name="Title 1">
            <a:extLst>
              <a:ext uri="{FF2B5EF4-FFF2-40B4-BE49-F238E27FC236}">
                <a16:creationId xmlns:a16="http://schemas.microsoft.com/office/drawing/2014/main" id="{59539F03-0A8C-765E-E59B-334FE6778882}"/>
              </a:ext>
            </a:extLst>
          </p:cNvPr>
          <p:cNvSpPr>
            <a:spLocks noGrp="1"/>
          </p:cNvSpPr>
          <p:nvPr>
            <p:ph type="title"/>
          </p:nvPr>
        </p:nvSpPr>
        <p:spPr>
          <a:xfrm>
            <a:off x="919163" y="1512887"/>
            <a:ext cx="10353675" cy="4742255"/>
          </a:xfrm>
          <a:solidFill>
            <a:schemeClr val="bg2">
              <a:lumMod val="50000"/>
            </a:schemeClr>
          </a:solidFill>
        </p:spPr>
        <p:txBody>
          <a:bodyPr>
            <a:normAutofit fontScale="90000"/>
          </a:bodyPr>
          <a:lstStyle/>
          <a:p>
            <a:r>
              <a:rPr lang="en-US" sz="4000" b="1" dirty="0"/>
              <a:t>EZRA 7:12-13</a:t>
            </a:r>
            <a:br>
              <a:rPr lang="en-US" sz="4000" b="1" baseline="30000" dirty="0"/>
            </a:br>
            <a:r>
              <a:rPr lang="en-US" sz="4000" b="1" baseline="30000" dirty="0"/>
              <a:t>12 </a:t>
            </a:r>
            <a:r>
              <a:rPr lang="en-US" sz="4000" dirty="0"/>
              <a:t>Artaxerxes, king of kings, unto Ezra the priest, a scribe of the law of the God of heaven, perfect peace, and at such a time.</a:t>
            </a:r>
            <a:br>
              <a:rPr lang="en-US" sz="4000" dirty="0"/>
            </a:br>
            <a:r>
              <a:rPr lang="en-US" sz="4000" b="1" baseline="30000" dirty="0"/>
              <a:t>13 </a:t>
            </a:r>
            <a:r>
              <a:rPr lang="en-US" sz="4000" dirty="0"/>
              <a:t>I make a decree, that all they of the people of Israel, and of his priests and Levites, in my realm, which are minded of their own freewill to go up to Jerusalem, go with thee.</a:t>
            </a:r>
          </a:p>
        </p:txBody>
      </p:sp>
    </p:spTree>
    <p:extLst>
      <p:ext uri="{BB962C8B-B14F-4D97-AF65-F5344CB8AC3E}">
        <p14:creationId xmlns:p14="http://schemas.microsoft.com/office/powerpoint/2010/main" val="39135074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arallelogram 4">
            <a:extLst>
              <a:ext uri="{FF2B5EF4-FFF2-40B4-BE49-F238E27FC236}">
                <a16:creationId xmlns:a16="http://schemas.microsoft.com/office/drawing/2014/main" id="{6A08884E-91F2-AF3E-B428-FBA5119347D6}"/>
              </a:ext>
            </a:extLst>
          </p:cNvPr>
          <p:cNvSpPr/>
          <p:nvPr/>
        </p:nvSpPr>
        <p:spPr>
          <a:xfrm>
            <a:off x="372234" y="333307"/>
            <a:ext cx="9370577" cy="1019599"/>
          </a:xfrm>
          <a:prstGeom prst="parallelogram">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sz="half" idx="2"/>
          </p:nvPr>
        </p:nvSpPr>
        <p:spPr>
          <a:xfrm>
            <a:off x="85121" y="92193"/>
            <a:ext cx="10353763" cy="1501826"/>
          </a:xfrm>
        </p:spPr>
        <p:txBody>
          <a:bodyPr>
            <a:normAutofit/>
          </a:bodyPr>
          <a:lstStyle/>
          <a:p>
            <a:r>
              <a:rPr lang="en-US" sz="4400" dirty="0"/>
              <a:t>How Did We Get to 1844 Anyway? </a:t>
            </a:r>
          </a:p>
        </p:txBody>
      </p:sp>
      <p:sp>
        <p:nvSpPr>
          <p:cNvPr id="7" name="Title 1">
            <a:extLst>
              <a:ext uri="{FF2B5EF4-FFF2-40B4-BE49-F238E27FC236}">
                <a16:creationId xmlns:a16="http://schemas.microsoft.com/office/drawing/2014/main" id="{D8D2BFBD-47D0-209E-B3EB-DA3522AD404B}"/>
              </a:ext>
            </a:extLst>
          </p:cNvPr>
          <p:cNvSpPr>
            <a:spLocks noGrp="1"/>
          </p:cNvSpPr>
          <p:nvPr>
            <p:ph type="title"/>
          </p:nvPr>
        </p:nvSpPr>
        <p:spPr>
          <a:xfrm>
            <a:off x="862519" y="1594019"/>
            <a:ext cx="10466963" cy="4757006"/>
          </a:xfrm>
          <a:solidFill>
            <a:schemeClr val="bg2">
              <a:lumMod val="50000"/>
            </a:schemeClr>
          </a:solidFill>
        </p:spPr>
        <p:txBody>
          <a:bodyPr>
            <a:normAutofit/>
          </a:bodyPr>
          <a:lstStyle/>
          <a:p>
            <a:r>
              <a:rPr lang="en-US" sz="4000" b="1" dirty="0"/>
              <a:t>EZRA 7:18-21</a:t>
            </a:r>
            <a:br>
              <a:rPr lang="en-US" sz="4000" b="1" baseline="30000" dirty="0"/>
            </a:br>
            <a:r>
              <a:rPr lang="en-US" sz="4000" b="1" baseline="30000" dirty="0"/>
              <a:t>18 </a:t>
            </a:r>
            <a:r>
              <a:rPr lang="en-US" sz="4000" dirty="0"/>
              <a:t>And whatsoever shall seem good to thee, and to thy brethren, to do with the rest of the silver and the gold, that do after the will of your God.</a:t>
            </a:r>
            <a:br>
              <a:rPr lang="en-US" sz="4000" dirty="0"/>
            </a:br>
            <a:r>
              <a:rPr lang="en-US" sz="4000" b="1" baseline="30000" dirty="0"/>
              <a:t>19 </a:t>
            </a:r>
            <a:r>
              <a:rPr lang="en-US" sz="4000" dirty="0"/>
              <a:t>The vessels also that are given thee for the service of the house of thy God, those deliver thou before the God of Jerusalem.</a:t>
            </a:r>
          </a:p>
        </p:txBody>
      </p:sp>
    </p:spTree>
    <p:extLst>
      <p:ext uri="{BB962C8B-B14F-4D97-AF65-F5344CB8AC3E}">
        <p14:creationId xmlns:p14="http://schemas.microsoft.com/office/powerpoint/2010/main" val="428194015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arallelogram 4">
            <a:extLst>
              <a:ext uri="{FF2B5EF4-FFF2-40B4-BE49-F238E27FC236}">
                <a16:creationId xmlns:a16="http://schemas.microsoft.com/office/drawing/2014/main" id="{6A08884E-91F2-AF3E-B428-FBA5119347D6}"/>
              </a:ext>
            </a:extLst>
          </p:cNvPr>
          <p:cNvSpPr/>
          <p:nvPr/>
        </p:nvSpPr>
        <p:spPr>
          <a:xfrm>
            <a:off x="372234" y="333307"/>
            <a:ext cx="9370577" cy="1019599"/>
          </a:xfrm>
          <a:prstGeom prst="parallelogram">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sz="half" idx="2"/>
          </p:nvPr>
        </p:nvSpPr>
        <p:spPr>
          <a:xfrm>
            <a:off x="85121" y="92193"/>
            <a:ext cx="10353763" cy="1501826"/>
          </a:xfrm>
        </p:spPr>
        <p:txBody>
          <a:bodyPr>
            <a:normAutofit/>
          </a:bodyPr>
          <a:lstStyle/>
          <a:p>
            <a:r>
              <a:rPr lang="en-US" sz="4400" dirty="0"/>
              <a:t>How Did We Get to 1844 Anyway? </a:t>
            </a:r>
          </a:p>
        </p:txBody>
      </p:sp>
      <p:sp>
        <p:nvSpPr>
          <p:cNvPr id="6" name="Title 1">
            <a:extLst>
              <a:ext uri="{FF2B5EF4-FFF2-40B4-BE49-F238E27FC236}">
                <a16:creationId xmlns:a16="http://schemas.microsoft.com/office/drawing/2014/main" id="{B96C05A5-41F1-3382-B10F-23DB9DDCB1AF}"/>
              </a:ext>
            </a:extLst>
          </p:cNvPr>
          <p:cNvSpPr>
            <a:spLocks noGrp="1"/>
          </p:cNvSpPr>
          <p:nvPr>
            <p:ph type="title"/>
          </p:nvPr>
        </p:nvSpPr>
        <p:spPr>
          <a:xfrm>
            <a:off x="919163" y="2056487"/>
            <a:ext cx="10353675" cy="3535362"/>
          </a:xfrm>
          <a:solidFill>
            <a:schemeClr val="bg2">
              <a:lumMod val="50000"/>
            </a:schemeClr>
          </a:solidFill>
        </p:spPr>
        <p:txBody>
          <a:bodyPr>
            <a:normAutofit fontScale="90000"/>
          </a:bodyPr>
          <a:lstStyle/>
          <a:p>
            <a:r>
              <a:rPr lang="en-US" sz="4000" b="1" dirty="0"/>
              <a:t>EZRA 7:18-21</a:t>
            </a:r>
            <a:br>
              <a:rPr lang="en-US" sz="4000" b="1" baseline="30000" dirty="0"/>
            </a:br>
            <a:br>
              <a:rPr lang="en-US" sz="4000" dirty="0"/>
            </a:br>
            <a:r>
              <a:rPr lang="en-US" sz="4000" b="1" baseline="30000" dirty="0"/>
              <a:t>20 </a:t>
            </a:r>
            <a:r>
              <a:rPr lang="en-US" sz="4000" dirty="0"/>
              <a:t>And whatsoever more shall be needful for the house of thy God, which thou shalt have occasion to bestow, bestow it out of the king's treasure house.</a:t>
            </a:r>
            <a:br>
              <a:rPr lang="en-US" sz="4000" dirty="0"/>
            </a:br>
            <a:endParaRPr lang="en-US" sz="4000" dirty="0"/>
          </a:p>
        </p:txBody>
      </p:sp>
    </p:spTree>
    <p:extLst>
      <p:ext uri="{BB962C8B-B14F-4D97-AF65-F5344CB8AC3E}">
        <p14:creationId xmlns:p14="http://schemas.microsoft.com/office/powerpoint/2010/main" val="4921415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arallelogram 4">
            <a:extLst>
              <a:ext uri="{FF2B5EF4-FFF2-40B4-BE49-F238E27FC236}">
                <a16:creationId xmlns:a16="http://schemas.microsoft.com/office/drawing/2014/main" id="{6A08884E-91F2-AF3E-B428-FBA5119347D6}"/>
              </a:ext>
            </a:extLst>
          </p:cNvPr>
          <p:cNvSpPr/>
          <p:nvPr/>
        </p:nvSpPr>
        <p:spPr>
          <a:xfrm>
            <a:off x="372234" y="333307"/>
            <a:ext cx="9370577" cy="1019599"/>
          </a:xfrm>
          <a:prstGeom prst="parallelogram">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sz="half" idx="2"/>
          </p:nvPr>
        </p:nvSpPr>
        <p:spPr>
          <a:xfrm>
            <a:off x="85121" y="92193"/>
            <a:ext cx="10353763" cy="1501826"/>
          </a:xfrm>
        </p:spPr>
        <p:txBody>
          <a:bodyPr>
            <a:normAutofit/>
          </a:bodyPr>
          <a:lstStyle/>
          <a:p>
            <a:r>
              <a:rPr lang="en-US" sz="4400" dirty="0"/>
              <a:t>How Did We Get to 1844 Anyway? </a:t>
            </a:r>
          </a:p>
        </p:txBody>
      </p:sp>
      <p:sp>
        <p:nvSpPr>
          <p:cNvPr id="10" name="Title 1">
            <a:extLst>
              <a:ext uri="{FF2B5EF4-FFF2-40B4-BE49-F238E27FC236}">
                <a16:creationId xmlns:a16="http://schemas.microsoft.com/office/drawing/2014/main" id="{E498AEB9-9B0F-082A-7C4C-C181FDFA1204}"/>
              </a:ext>
            </a:extLst>
          </p:cNvPr>
          <p:cNvSpPr>
            <a:spLocks noGrp="1"/>
          </p:cNvSpPr>
          <p:nvPr>
            <p:ph type="title"/>
          </p:nvPr>
        </p:nvSpPr>
        <p:spPr>
          <a:xfrm>
            <a:off x="914400" y="1498136"/>
            <a:ext cx="10353675" cy="4902663"/>
          </a:xfrm>
          <a:solidFill>
            <a:schemeClr val="bg2">
              <a:lumMod val="50000"/>
            </a:schemeClr>
          </a:solidFill>
        </p:spPr>
        <p:txBody>
          <a:bodyPr>
            <a:normAutofit/>
          </a:bodyPr>
          <a:lstStyle/>
          <a:p>
            <a:r>
              <a:rPr lang="en-US" sz="4000" b="1" dirty="0"/>
              <a:t>EZRA 7:18-21</a:t>
            </a:r>
            <a:br>
              <a:rPr lang="en-US" sz="4000" b="1" baseline="30000" dirty="0"/>
            </a:br>
            <a:br>
              <a:rPr lang="en-US" sz="4000" dirty="0"/>
            </a:br>
            <a:r>
              <a:rPr lang="en-US" sz="4000" b="1" baseline="30000" dirty="0"/>
              <a:t>21 </a:t>
            </a:r>
            <a:r>
              <a:rPr lang="en-US" sz="4000" dirty="0"/>
              <a:t>And I, even I Artaxerxes the king, do make a decree to all the treasurers which are beyond the river, that whatsoever Ezra the priest, the scribe of the law of the God of heaven, shall require of you, it be done speedily,</a:t>
            </a:r>
          </a:p>
        </p:txBody>
      </p:sp>
    </p:spTree>
    <p:extLst>
      <p:ext uri="{BB962C8B-B14F-4D97-AF65-F5344CB8AC3E}">
        <p14:creationId xmlns:p14="http://schemas.microsoft.com/office/powerpoint/2010/main" val="358104388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0322" y="287676"/>
            <a:ext cx="9613858" cy="4212405"/>
          </a:xfrm>
        </p:spPr>
        <p:txBody>
          <a:bodyPr>
            <a:normAutofit/>
          </a:bodyPr>
          <a:lstStyle/>
          <a:p>
            <a:r>
              <a:rPr lang="en-US" sz="3600" dirty="0">
                <a:latin typeface="+mn-lt"/>
              </a:rPr>
              <a:t>Once we find the decree to restore and to build Jerusalem in 457 BC, we can calculate 2300 “days” as 2300 literal (360-day) years, not counting the year 0, of course, which does not exist.  And that’s how we can calculate the end of the 2300 day prophecy to (roughly) October 22, 1844.  </a:t>
            </a:r>
          </a:p>
        </p:txBody>
      </p:sp>
      <p:sp>
        <p:nvSpPr>
          <p:cNvPr id="3" name="Text Placeholder 2"/>
          <p:cNvSpPr>
            <a:spLocks noGrp="1"/>
          </p:cNvSpPr>
          <p:nvPr>
            <p:ph type="body" sz="half" idx="2"/>
          </p:nvPr>
        </p:nvSpPr>
        <p:spPr/>
        <p:txBody>
          <a:bodyPr>
            <a:normAutofit/>
          </a:bodyPr>
          <a:lstStyle/>
          <a:p>
            <a:r>
              <a:rPr lang="en-US" sz="4400" dirty="0"/>
              <a:t>How Did We Get to 1844 Anyway? </a:t>
            </a:r>
          </a:p>
        </p:txBody>
      </p:sp>
      <p:pic>
        <p:nvPicPr>
          <p:cNvPr id="45058" name="Picture 2" descr="the 2300 day prophecy chart | Bible timeline, Revelation study, Bible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7888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6610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5058"/>
                                        </p:tgtEl>
                                        <p:attrNameLst>
                                          <p:attrName>style.visibility</p:attrName>
                                        </p:attrNameLst>
                                      </p:cBhvr>
                                      <p:to>
                                        <p:strVal val="visible"/>
                                      </p:to>
                                    </p:set>
                                    <p:animEffect transition="in" filter="fade">
                                      <p:cBhvr>
                                        <p:cTn id="7" dur="500"/>
                                        <p:tgtEl>
                                          <p:spTgt spid="450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1" y="99271"/>
            <a:ext cx="6873766" cy="797742"/>
          </a:xfrm>
        </p:spPr>
        <p:txBody>
          <a:bodyPr>
            <a:normAutofit/>
          </a:bodyPr>
          <a:lstStyle/>
          <a:p>
            <a:r>
              <a:rPr lang="en-US" dirty="0"/>
              <a:t>The Great Controversy, p. 351</a:t>
            </a:r>
          </a:p>
        </p:txBody>
      </p:sp>
      <p:sp>
        <p:nvSpPr>
          <p:cNvPr id="3" name="Content Placeholder 2"/>
          <p:cNvSpPr>
            <a:spLocks noGrp="1"/>
          </p:cNvSpPr>
          <p:nvPr>
            <p:ph idx="1"/>
          </p:nvPr>
        </p:nvSpPr>
        <p:spPr>
          <a:xfrm>
            <a:off x="266843" y="897013"/>
            <a:ext cx="7056450" cy="5328784"/>
          </a:xfrm>
        </p:spPr>
        <p:txBody>
          <a:bodyPr>
            <a:noAutofit/>
          </a:bodyPr>
          <a:lstStyle/>
          <a:p>
            <a:pPr marL="0" indent="0">
              <a:buNone/>
            </a:pPr>
            <a:r>
              <a:rPr lang="en-US" sz="3100" dirty="0"/>
              <a:t>“William Miller and his associates did not, themselves, fully comprehend the import of the message which they bore. Errors that had been long established in the church prevented them from arriving at a correct interpretation of an important point in the prophecy. Therefore, though they proclaimed the message which God had committed to them to be given to the world, yet through a misapprehension of its meaning they suffered disappointment.” </a:t>
            </a:r>
          </a:p>
        </p:txBody>
      </p:sp>
      <p:cxnSp>
        <p:nvCxnSpPr>
          <p:cNvPr id="5" name="Straight Connector 4">
            <a:extLst>
              <a:ext uri="{FF2B5EF4-FFF2-40B4-BE49-F238E27FC236}">
                <a16:creationId xmlns:a16="http://schemas.microsoft.com/office/drawing/2014/main" id="{53DDF9EE-F0CA-75A4-7C4F-48D3806437E9}"/>
              </a:ext>
            </a:extLst>
          </p:cNvPr>
          <p:cNvCxnSpPr>
            <a:cxnSpLocks/>
          </p:cNvCxnSpPr>
          <p:nvPr/>
        </p:nvCxnSpPr>
        <p:spPr>
          <a:xfrm>
            <a:off x="339670" y="855229"/>
            <a:ext cx="6423049" cy="4709"/>
          </a:xfrm>
          <a:prstGeom prst="line">
            <a:avLst/>
          </a:prstGeom>
        </p:spPr>
        <p:style>
          <a:lnRef idx="1">
            <a:schemeClr val="accent1"/>
          </a:lnRef>
          <a:fillRef idx="0">
            <a:schemeClr val="accent1"/>
          </a:fillRef>
          <a:effectRef idx="0">
            <a:schemeClr val="accent1"/>
          </a:effectRef>
          <a:fontRef idx="minor">
            <a:schemeClr val="tx1"/>
          </a:fontRef>
        </p:style>
      </p:cxnSp>
      <p:pic>
        <p:nvPicPr>
          <p:cNvPr id="39940" name="Picture 4" descr="A chronological chart of the visions of Daniel and John published in 1842">
            <a:extLst>
              <a:ext uri="{FF2B5EF4-FFF2-40B4-BE49-F238E27FC236}">
                <a16:creationId xmlns:a16="http://schemas.microsoft.com/office/drawing/2014/main" id="{CBABCEEC-AA8B-0AD3-B892-F644484C82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6800" y="0"/>
            <a:ext cx="47752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97708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74272" y="109536"/>
            <a:ext cx="5208573" cy="6748463"/>
          </a:xfrm>
        </p:spPr>
        <p:txBody>
          <a:bodyPr>
            <a:noAutofit/>
          </a:bodyPr>
          <a:lstStyle/>
          <a:p>
            <a:pPr marL="0" indent="0">
              <a:buNone/>
            </a:pPr>
            <a:r>
              <a:rPr lang="en-US" sz="3600" dirty="0"/>
              <a:t>“In explaining Daniel 8:14, Miller, as has been stated, adopted the generally received view that the earth is the sanctuary, and he believed that the cleansing of the sanctuary represented the purification of the earth by fire at the coming of the Lord.”</a:t>
            </a:r>
          </a:p>
        </p:txBody>
      </p:sp>
      <p:pic>
        <p:nvPicPr>
          <p:cNvPr id="38914" name="Picture 2" descr="Then Again: Pastor's prophecy for a 'Great Awakening' ends in a 'Great  Disappointment' - VTDigger">
            <a:extLst>
              <a:ext uri="{FF2B5EF4-FFF2-40B4-BE49-F238E27FC236}">
                <a16:creationId xmlns:a16="http://schemas.microsoft.com/office/drawing/2014/main" id="{82E0E2DF-253A-42C4-6EAC-3F40DB08F51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504" r="8740"/>
          <a:stretch/>
        </p:blipFill>
        <p:spPr bwMode="auto">
          <a:xfrm>
            <a:off x="0" y="0"/>
            <a:ext cx="670434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71449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1" y="233331"/>
            <a:ext cx="6873766" cy="897078"/>
          </a:xfrm>
        </p:spPr>
        <p:txBody>
          <a:bodyPr>
            <a:normAutofit/>
          </a:bodyPr>
          <a:lstStyle/>
          <a:p>
            <a:r>
              <a:rPr lang="en-US" dirty="0"/>
              <a:t>The Great Controversy, p. 319</a:t>
            </a:r>
          </a:p>
        </p:txBody>
      </p:sp>
      <p:sp>
        <p:nvSpPr>
          <p:cNvPr id="3" name="Content Placeholder 2"/>
          <p:cNvSpPr>
            <a:spLocks noGrp="1"/>
          </p:cNvSpPr>
          <p:nvPr>
            <p:ph idx="1"/>
          </p:nvPr>
        </p:nvSpPr>
        <p:spPr>
          <a:xfrm>
            <a:off x="396314" y="1130410"/>
            <a:ext cx="6603577" cy="5229448"/>
          </a:xfrm>
        </p:spPr>
        <p:txBody>
          <a:bodyPr>
            <a:noAutofit/>
          </a:bodyPr>
          <a:lstStyle/>
          <a:p>
            <a:pPr marL="0" indent="0">
              <a:buNone/>
            </a:pPr>
            <a:r>
              <a:rPr lang="en-US" sz="3500" dirty="0"/>
              <a:t>“and imagined that I could cast myself into the arms of, and trust in the mercy of, such a one. But the question arose, How can it be proved that such a being does exist? Aside from the Bible, I found that I could get no evidence of the existence of such a </a:t>
            </a:r>
            <a:r>
              <a:rPr lang="en-US" sz="3500" dirty="0" err="1"/>
              <a:t>Saviour</a:t>
            </a:r>
            <a:r>
              <a:rPr lang="en-US" sz="3500" dirty="0"/>
              <a:t>, or even of a future state.... </a:t>
            </a:r>
          </a:p>
        </p:txBody>
      </p:sp>
      <p:cxnSp>
        <p:nvCxnSpPr>
          <p:cNvPr id="5" name="Straight Connector 4">
            <a:extLst>
              <a:ext uri="{FF2B5EF4-FFF2-40B4-BE49-F238E27FC236}">
                <a16:creationId xmlns:a16="http://schemas.microsoft.com/office/drawing/2014/main" id="{53DDF9EE-F0CA-75A4-7C4F-48D3806437E9}"/>
              </a:ext>
            </a:extLst>
          </p:cNvPr>
          <p:cNvCxnSpPr>
            <a:cxnSpLocks/>
          </p:cNvCxnSpPr>
          <p:nvPr/>
        </p:nvCxnSpPr>
        <p:spPr>
          <a:xfrm>
            <a:off x="408239" y="1038969"/>
            <a:ext cx="6423049" cy="4709"/>
          </a:xfrm>
          <a:prstGeom prst="line">
            <a:avLst/>
          </a:prstGeom>
        </p:spPr>
        <p:style>
          <a:lnRef idx="1">
            <a:schemeClr val="accent1"/>
          </a:lnRef>
          <a:fillRef idx="0">
            <a:schemeClr val="accent1"/>
          </a:fillRef>
          <a:effectRef idx="0">
            <a:schemeClr val="accent1"/>
          </a:effectRef>
          <a:fontRef idx="minor">
            <a:schemeClr val="tx1"/>
          </a:fontRef>
        </p:style>
      </p:cxnSp>
      <p:pic>
        <p:nvPicPr>
          <p:cNvPr id="5122" name="Picture 2" descr="Vermont Digital Newspaper Project ...">
            <a:extLst>
              <a:ext uri="{FF2B5EF4-FFF2-40B4-BE49-F238E27FC236}">
                <a16:creationId xmlns:a16="http://schemas.microsoft.com/office/drawing/2014/main" id="{BF2B166E-0F73-E2B7-F5BE-3921A8FCD7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2362" y="1043678"/>
            <a:ext cx="4503324" cy="51009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129727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0"/>
            <a:ext cx="10131425" cy="569661"/>
          </a:xfrm>
        </p:spPr>
        <p:txBody>
          <a:bodyPr>
            <a:noAutofit/>
          </a:bodyPr>
          <a:lstStyle/>
          <a:p>
            <a:r>
              <a:rPr lang="en-US" sz="4400" dirty="0"/>
              <a:t>The Great Controversy, p. 352</a:t>
            </a:r>
          </a:p>
        </p:txBody>
      </p:sp>
      <p:sp>
        <p:nvSpPr>
          <p:cNvPr id="3" name="Content Placeholder 2"/>
          <p:cNvSpPr>
            <a:spLocks noGrp="1"/>
          </p:cNvSpPr>
          <p:nvPr>
            <p:ph idx="1"/>
          </p:nvPr>
        </p:nvSpPr>
        <p:spPr>
          <a:xfrm>
            <a:off x="685801" y="1292775"/>
            <a:ext cx="10797802" cy="1952131"/>
          </a:xfrm>
        </p:spPr>
        <p:txBody>
          <a:bodyPr>
            <a:normAutofit lnSpcReduction="10000"/>
          </a:bodyPr>
          <a:lstStyle/>
          <a:p>
            <a:pPr marL="0" indent="0">
              <a:buNone/>
            </a:pPr>
            <a:r>
              <a:rPr lang="en-US" sz="3200" dirty="0"/>
              <a:t>“When, therefore, he found that the close of the 2300 days was definitely foretold, he concluded that this revealed the time of the second advent. His error resulted from accepting the popular view as to what constitutes the sanctuary.”</a:t>
            </a:r>
          </a:p>
        </p:txBody>
      </p:sp>
      <p:cxnSp>
        <p:nvCxnSpPr>
          <p:cNvPr id="4" name="Straight Connector 3">
            <a:extLst>
              <a:ext uri="{FF2B5EF4-FFF2-40B4-BE49-F238E27FC236}">
                <a16:creationId xmlns:a16="http://schemas.microsoft.com/office/drawing/2014/main" id="{02928B0C-450C-3BCC-6234-3CFCA1B9EEB2}"/>
              </a:ext>
            </a:extLst>
          </p:cNvPr>
          <p:cNvCxnSpPr>
            <a:cxnSpLocks/>
          </p:cNvCxnSpPr>
          <p:nvPr/>
        </p:nvCxnSpPr>
        <p:spPr>
          <a:xfrm>
            <a:off x="685801" y="1236017"/>
            <a:ext cx="10512447" cy="0"/>
          </a:xfrm>
          <a:prstGeom prst="line">
            <a:avLst/>
          </a:prstGeom>
        </p:spPr>
        <p:style>
          <a:lnRef idx="1">
            <a:schemeClr val="accent1"/>
          </a:lnRef>
          <a:fillRef idx="0">
            <a:schemeClr val="accent1"/>
          </a:fillRef>
          <a:effectRef idx="0">
            <a:schemeClr val="accent1"/>
          </a:effectRef>
          <a:fontRef idx="minor">
            <a:schemeClr val="tx1"/>
          </a:fontRef>
        </p:style>
      </p:cxnSp>
      <p:pic>
        <p:nvPicPr>
          <p:cNvPr id="37890" name="Picture 2">
            <a:extLst>
              <a:ext uri="{FF2B5EF4-FFF2-40B4-BE49-F238E27FC236}">
                <a16:creationId xmlns:a16="http://schemas.microsoft.com/office/drawing/2014/main" id="{FEE49013-C366-1F91-83A5-6489AFCEA4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9387" y="3170055"/>
            <a:ext cx="10025273" cy="34153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593955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1" y="247856"/>
            <a:ext cx="9590550" cy="1386735"/>
          </a:xfrm>
          <a:solidFill>
            <a:schemeClr val="accent5">
              <a:lumMod val="50000"/>
            </a:schemeClr>
          </a:solidFill>
        </p:spPr>
        <p:txBody>
          <a:bodyPr/>
          <a:lstStyle/>
          <a:p>
            <a:r>
              <a:rPr lang="en-US" dirty="0"/>
              <a:t>Of course, Jesus didn’t return in the fall of 1844!  So what, exactly, did happen?  </a:t>
            </a:r>
          </a:p>
        </p:txBody>
      </p:sp>
      <p:sp>
        <p:nvSpPr>
          <p:cNvPr id="3" name="Text Placeholder 2"/>
          <p:cNvSpPr>
            <a:spLocks noGrp="1"/>
          </p:cNvSpPr>
          <p:nvPr>
            <p:ph type="body" idx="1"/>
          </p:nvPr>
        </p:nvSpPr>
        <p:spPr>
          <a:xfrm>
            <a:off x="1295401" y="2335614"/>
            <a:ext cx="9590550" cy="3110326"/>
          </a:xfrm>
        </p:spPr>
        <p:txBody>
          <a:bodyPr>
            <a:noAutofit/>
          </a:bodyPr>
          <a:lstStyle/>
          <a:p>
            <a:pPr algn="l"/>
            <a:r>
              <a:rPr lang="en-US" sz="4000" b="1" baseline="30000" dirty="0"/>
              <a:t>14 </a:t>
            </a:r>
            <a:r>
              <a:rPr lang="en-US" sz="4000" dirty="0"/>
              <a:t>And he said unto me, Unto two thousand and three hundred days; then shall the sanctuary be cleansed.</a:t>
            </a:r>
          </a:p>
          <a:p>
            <a:r>
              <a:rPr lang="en-US" sz="4000" dirty="0"/>
              <a:t>-Daniel 8:14</a:t>
            </a:r>
          </a:p>
        </p:txBody>
      </p:sp>
    </p:spTree>
    <p:extLst>
      <p:ext uri="{BB962C8B-B14F-4D97-AF65-F5344CB8AC3E}">
        <p14:creationId xmlns:p14="http://schemas.microsoft.com/office/powerpoint/2010/main" val="347029710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0299" y="188814"/>
            <a:ext cx="10353762" cy="970450"/>
          </a:xfrm>
          <a:solidFill>
            <a:schemeClr val="accent1">
              <a:lumMod val="50000"/>
            </a:schemeClr>
          </a:solidFill>
        </p:spPr>
        <p:txBody>
          <a:bodyPr/>
          <a:lstStyle/>
          <a:p>
            <a:r>
              <a:rPr lang="en-US" dirty="0"/>
              <a:t>The Day of Atonement</a:t>
            </a:r>
          </a:p>
        </p:txBody>
      </p:sp>
      <p:sp>
        <p:nvSpPr>
          <p:cNvPr id="3" name="Content Placeholder 2"/>
          <p:cNvSpPr>
            <a:spLocks noGrp="1"/>
          </p:cNvSpPr>
          <p:nvPr>
            <p:ph idx="1"/>
          </p:nvPr>
        </p:nvSpPr>
        <p:spPr>
          <a:xfrm>
            <a:off x="739140" y="1201827"/>
            <a:ext cx="10792010" cy="5215157"/>
          </a:xfrm>
        </p:spPr>
        <p:txBody>
          <a:bodyPr>
            <a:noAutofit/>
          </a:bodyPr>
          <a:lstStyle/>
          <a:p>
            <a:pPr marL="0" indent="0">
              <a:buNone/>
            </a:pPr>
            <a:r>
              <a:rPr lang="en-US" sz="3600" dirty="0"/>
              <a:t>We know that Jesus is our Archetypal Sacrifice, that His blood is offered freely to cover sins. </a:t>
            </a:r>
            <a:r>
              <a:rPr lang="en-US" sz="3200" i="1" dirty="0"/>
              <a:t>(</a:t>
            </a:r>
            <a:r>
              <a:rPr lang="en-US" sz="3200" b="1" i="1" baseline="30000" dirty="0"/>
              <a:t>20 </a:t>
            </a:r>
            <a:r>
              <a:rPr lang="en-US" sz="3200" i="1" dirty="0"/>
              <a:t>And, having made peace through the blood of his cross, by him to reconcile all things unto himself; by him, I say, whether they be things in earth, or things in heaven. -Col. 1:20).  </a:t>
            </a:r>
            <a:r>
              <a:rPr lang="en-US" sz="3600" dirty="0"/>
              <a:t>But curiously, the typical or symbolic sanctuary service was not completed with the sacrificial lamb.  There was a second step to the symbolic, typical, purification of sins:  </a:t>
            </a:r>
          </a:p>
          <a:p>
            <a:pPr marL="0" indent="0" algn="ctr">
              <a:buNone/>
            </a:pPr>
            <a:r>
              <a:rPr lang="en-US" sz="3600" dirty="0">
                <a:solidFill>
                  <a:schemeClr val="accent1">
                    <a:lumMod val="40000"/>
                    <a:lumOff val="60000"/>
                  </a:schemeClr>
                </a:solidFill>
              </a:rPr>
              <a:t>The Day of Atonement.  </a:t>
            </a:r>
          </a:p>
        </p:txBody>
      </p:sp>
    </p:spTree>
    <p:extLst>
      <p:ext uri="{BB962C8B-B14F-4D97-AF65-F5344CB8AC3E}">
        <p14:creationId xmlns:p14="http://schemas.microsoft.com/office/powerpoint/2010/main" val="116901787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298192"/>
            <a:ext cx="5430361" cy="970450"/>
          </a:xfrm>
          <a:solidFill>
            <a:schemeClr val="accent1">
              <a:lumMod val="50000"/>
            </a:schemeClr>
          </a:solidFill>
        </p:spPr>
        <p:txBody>
          <a:bodyPr/>
          <a:lstStyle/>
          <a:p>
            <a:r>
              <a:rPr lang="en-US" dirty="0"/>
              <a:t>The Day of Atonement</a:t>
            </a:r>
          </a:p>
        </p:txBody>
      </p:sp>
      <p:sp>
        <p:nvSpPr>
          <p:cNvPr id="3" name="Content Placeholder 2"/>
          <p:cNvSpPr>
            <a:spLocks noGrp="1"/>
          </p:cNvSpPr>
          <p:nvPr>
            <p:ph idx="1"/>
          </p:nvPr>
        </p:nvSpPr>
        <p:spPr>
          <a:xfrm>
            <a:off x="913795" y="1337017"/>
            <a:ext cx="5632662" cy="5096151"/>
          </a:xfrm>
        </p:spPr>
        <p:txBody>
          <a:bodyPr>
            <a:noAutofit/>
          </a:bodyPr>
          <a:lstStyle/>
          <a:p>
            <a:pPr marL="0" indent="0">
              <a:buNone/>
            </a:pPr>
            <a:r>
              <a:rPr lang="en-US" sz="3200" dirty="0"/>
              <a:t>The Day of Atonement </a:t>
            </a:r>
            <a:r>
              <a:rPr lang="en-US" sz="2800" i="1" dirty="0"/>
              <a:t>(Yom Kippur) </a:t>
            </a:r>
            <a:r>
              <a:rPr lang="en-US" sz="3200" dirty="0"/>
              <a:t>is the highest holy day of the Jewish calendar. In the Old Testament, the High Priest made an atoning sacrifice for the sins of the people on the Day of Atonement. This brought reconciliation (a restored relationship) between the people and God. </a:t>
            </a:r>
          </a:p>
        </p:txBody>
      </p:sp>
      <p:pic>
        <p:nvPicPr>
          <p:cNvPr id="52226" name="Picture 2" descr="The Day of Atonement - Gospelimages">
            <a:extLst>
              <a:ext uri="{FF2B5EF4-FFF2-40B4-BE49-F238E27FC236}">
                <a16:creationId xmlns:a16="http://schemas.microsoft.com/office/drawing/2014/main" id="{74B7E02E-7684-3EF7-95BB-A3A6314B022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1192" r="19721"/>
          <a:stretch/>
        </p:blipFill>
        <p:spPr bwMode="auto">
          <a:xfrm>
            <a:off x="7118294" y="0"/>
            <a:ext cx="507370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065756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78843" y="609600"/>
            <a:ext cx="5352279" cy="970450"/>
          </a:xfrm>
          <a:solidFill>
            <a:schemeClr val="accent1">
              <a:lumMod val="50000"/>
            </a:schemeClr>
          </a:solidFill>
        </p:spPr>
        <p:txBody>
          <a:bodyPr/>
          <a:lstStyle/>
          <a:p>
            <a:r>
              <a:rPr lang="en-US" dirty="0"/>
              <a:t>The Day of Atonement</a:t>
            </a:r>
          </a:p>
        </p:txBody>
      </p:sp>
      <p:sp>
        <p:nvSpPr>
          <p:cNvPr id="3" name="Content Placeholder 2"/>
          <p:cNvSpPr>
            <a:spLocks noGrp="1"/>
          </p:cNvSpPr>
          <p:nvPr>
            <p:ph idx="1"/>
          </p:nvPr>
        </p:nvSpPr>
        <p:spPr>
          <a:xfrm>
            <a:off x="6440655" y="1620238"/>
            <a:ext cx="5001483" cy="4454345"/>
          </a:xfrm>
        </p:spPr>
        <p:txBody>
          <a:bodyPr>
            <a:noAutofit/>
          </a:bodyPr>
          <a:lstStyle/>
          <a:p>
            <a:pPr marL="0" indent="0">
              <a:buNone/>
            </a:pPr>
            <a:r>
              <a:rPr lang="en-US" sz="3200" dirty="0"/>
              <a:t>After the sacrificial animal was offered to the Lord, a goat was released into the wilderness to symbolically carry away the sins of the people. This "scapegoat" was never to return.</a:t>
            </a:r>
          </a:p>
        </p:txBody>
      </p:sp>
      <p:pic>
        <p:nvPicPr>
          <p:cNvPr id="53254" name="Picture 6">
            <a:extLst>
              <a:ext uri="{FF2B5EF4-FFF2-40B4-BE49-F238E27FC236}">
                <a16:creationId xmlns:a16="http://schemas.microsoft.com/office/drawing/2014/main" id="{DAB69FC7-2AFE-8EBB-22DA-0E166B3B428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t="9015" r="-705" b="14617"/>
          <a:stretch/>
        </p:blipFill>
        <p:spPr bwMode="auto">
          <a:xfrm>
            <a:off x="1" y="-76200"/>
            <a:ext cx="6095999" cy="693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112638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298192"/>
            <a:ext cx="5430361" cy="970450"/>
          </a:xfrm>
          <a:solidFill>
            <a:schemeClr val="accent1">
              <a:lumMod val="50000"/>
            </a:schemeClr>
          </a:solidFill>
        </p:spPr>
        <p:txBody>
          <a:bodyPr/>
          <a:lstStyle/>
          <a:p>
            <a:r>
              <a:rPr lang="en-US" dirty="0"/>
              <a:t>The Day of Atonement</a:t>
            </a:r>
          </a:p>
        </p:txBody>
      </p:sp>
      <p:sp>
        <p:nvSpPr>
          <p:cNvPr id="3" name="Content Placeholder 2"/>
          <p:cNvSpPr>
            <a:spLocks noGrp="1"/>
          </p:cNvSpPr>
          <p:nvPr>
            <p:ph idx="1"/>
          </p:nvPr>
        </p:nvSpPr>
        <p:spPr>
          <a:xfrm>
            <a:off x="913795" y="1337017"/>
            <a:ext cx="5632662" cy="5096151"/>
          </a:xfrm>
        </p:spPr>
        <p:txBody>
          <a:bodyPr>
            <a:noAutofit/>
          </a:bodyPr>
          <a:lstStyle/>
          <a:p>
            <a:pPr marL="0" indent="0">
              <a:buNone/>
            </a:pPr>
            <a:r>
              <a:rPr lang="en-US" sz="3200" dirty="0"/>
              <a:t>The main description of the Day of Atonement is found in Leviticus 16:8-34. Additional regulations pertaining to the feast are outlined in Leviticus 23:26-32 and Numbers 29:7-11. </a:t>
            </a:r>
          </a:p>
          <a:p>
            <a:pPr marL="0" indent="0">
              <a:buNone/>
            </a:pPr>
            <a:r>
              <a:rPr lang="en-US" sz="3200" dirty="0">
                <a:solidFill>
                  <a:schemeClr val="accent1">
                    <a:lumMod val="40000"/>
                    <a:lumOff val="60000"/>
                  </a:schemeClr>
                </a:solidFill>
              </a:rPr>
              <a:t>So if this is the typical Day of Atonement, what does it mean for us?  What is the archetypal Day of Atonement?   </a:t>
            </a:r>
          </a:p>
        </p:txBody>
      </p:sp>
      <p:pic>
        <p:nvPicPr>
          <p:cNvPr id="54274" name="Picture 2" descr="The Day of Atonement (Yom Kippur) | Amazing Sanctuary">
            <a:extLst>
              <a:ext uri="{FF2B5EF4-FFF2-40B4-BE49-F238E27FC236}">
                <a16:creationId xmlns:a16="http://schemas.microsoft.com/office/drawing/2014/main" id="{83FC2113-072D-2EF5-E688-D8E9DBFCD3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748" r="17949"/>
          <a:stretch/>
        </p:blipFill>
        <p:spPr bwMode="auto">
          <a:xfrm>
            <a:off x="6959150" y="0"/>
            <a:ext cx="52328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398326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65256" y="188814"/>
            <a:ext cx="5352279" cy="970450"/>
          </a:xfrm>
          <a:solidFill>
            <a:schemeClr val="accent1">
              <a:lumMod val="50000"/>
            </a:schemeClr>
          </a:solidFill>
        </p:spPr>
        <p:txBody>
          <a:bodyPr/>
          <a:lstStyle/>
          <a:p>
            <a:r>
              <a:rPr lang="en-US" dirty="0"/>
              <a:t>The Day of Atonement</a:t>
            </a:r>
          </a:p>
        </p:txBody>
      </p:sp>
      <p:sp>
        <p:nvSpPr>
          <p:cNvPr id="3" name="Content Placeholder 2"/>
          <p:cNvSpPr>
            <a:spLocks noGrp="1"/>
          </p:cNvSpPr>
          <p:nvPr>
            <p:ph idx="1"/>
          </p:nvPr>
        </p:nvSpPr>
        <p:spPr>
          <a:xfrm>
            <a:off x="5914672" y="1199838"/>
            <a:ext cx="5964436" cy="5469348"/>
          </a:xfrm>
        </p:spPr>
        <p:txBody>
          <a:bodyPr>
            <a:noAutofit/>
          </a:bodyPr>
          <a:lstStyle/>
          <a:p>
            <a:pPr marL="0" indent="0">
              <a:buNone/>
            </a:pPr>
            <a:r>
              <a:rPr lang="en-US" sz="3200" dirty="0"/>
              <a:t>We read in Levi­ticus 16 that after the high priest had accom­plished what was necessary for his own purification and also that of his house:</a:t>
            </a:r>
          </a:p>
          <a:p>
            <a:pPr marL="0" indent="0">
              <a:buNone/>
            </a:pPr>
            <a:r>
              <a:rPr lang="en-US" sz="3200" dirty="0"/>
              <a:t>a. He was to take two kids of the goats for a sin offering (verse 5).</a:t>
            </a:r>
            <a:br>
              <a:rPr lang="en-US" sz="3200" dirty="0"/>
            </a:br>
            <a:r>
              <a:rPr lang="en-US" sz="3200" dirty="0"/>
              <a:t>b. He was to cast lots, one for the Lord; the other for Azazel (verse 8, R.S.V.).</a:t>
            </a:r>
          </a:p>
        </p:txBody>
      </p:sp>
      <p:pic>
        <p:nvPicPr>
          <p:cNvPr id="53250" name="Picture 2" descr="THE HIDDEN SECRETS OF THE JUDGEMENT DAY OR DAY OF ATONEMENT?! | THE  INVISIBLE LIVING WORD">
            <a:extLst>
              <a:ext uri="{FF2B5EF4-FFF2-40B4-BE49-F238E27FC236}">
                <a16:creationId xmlns:a16="http://schemas.microsoft.com/office/drawing/2014/main" id="{CCE5DE7B-9836-F4E2-84D4-6C24236872D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8595" r="17190"/>
          <a:stretch/>
        </p:blipFill>
        <p:spPr bwMode="auto">
          <a:xfrm>
            <a:off x="0" y="0"/>
            <a:ext cx="5543044" cy="6854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75023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228600"/>
            <a:ext cx="10353762" cy="970450"/>
          </a:xfrm>
        </p:spPr>
        <p:txBody>
          <a:bodyPr/>
          <a:lstStyle/>
          <a:p>
            <a:r>
              <a:rPr lang="en-US" dirty="0"/>
              <a:t>The Sanctuary Cleansed: Hebrews 8:1-2  </a:t>
            </a:r>
          </a:p>
        </p:txBody>
      </p:sp>
      <p:sp>
        <p:nvSpPr>
          <p:cNvPr id="3" name="Content Placeholder 2"/>
          <p:cNvSpPr>
            <a:spLocks noGrp="1"/>
          </p:cNvSpPr>
          <p:nvPr>
            <p:ph sz="half" idx="1"/>
          </p:nvPr>
        </p:nvSpPr>
        <p:spPr>
          <a:xfrm>
            <a:off x="663423" y="1562911"/>
            <a:ext cx="5310869" cy="4370566"/>
          </a:xfrm>
        </p:spPr>
        <p:txBody>
          <a:bodyPr>
            <a:noAutofit/>
          </a:bodyPr>
          <a:lstStyle/>
          <a:p>
            <a:r>
              <a:rPr lang="en-US" sz="3600" b="1" dirty="0"/>
              <a:t>8 </a:t>
            </a:r>
            <a:r>
              <a:rPr lang="en-US" sz="3600" dirty="0"/>
              <a:t>Now of the things which we have spoken this is the sum: We have such an high priest, who is set on the right hand of the throne of the Majesty in the heavens;</a:t>
            </a:r>
          </a:p>
        </p:txBody>
      </p:sp>
      <p:pic>
        <p:nvPicPr>
          <p:cNvPr id="47106" name="Picture 2" descr="https://knowhy.bookofmormoncentral.org/sites/default/files/knowhy-img/2020/09/main/jesus-christ-high-priest-3-nephi.jp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974292" y="1414709"/>
            <a:ext cx="5893249" cy="4419937"/>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Connector 3">
            <a:extLst>
              <a:ext uri="{FF2B5EF4-FFF2-40B4-BE49-F238E27FC236}">
                <a16:creationId xmlns:a16="http://schemas.microsoft.com/office/drawing/2014/main" id="{5577DB5D-73FE-9F28-1361-B66434B66BA7}"/>
              </a:ext>
            </a:extLst>
          </p:cNvPr>
          <p:cNvCxnSpPr>
            <a:cxnSpLocks/>
          </p:cNvCxnSpPr>
          <p:nvPr/>
        </p:nvCxnSpPr>
        <p:spPr>
          <a:xfrm>
            <a:off x="1672196" y="1087809"/>
            <a:ext cx="88476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750499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Sanctuary Cleansed: Hebrews 8:2  </a:t>
            </a:r>
          </a:p>
        </p:txBody>
      </p:sp>
      <p:sp>
        <p:nvSpPr>
          <p:cNvPr id="3" name="Content Placeholder 2"/>
          <p:cNvSpPr>
            <a:spLocks noGrp="1"/>
          </p:cNvSpPr>
          <p:nvPr>
            <p:ph sz="half" idx="1"/>
          </p:nvPr>
        </p:nvSpPr>
        <p:spPr>
          <a:xfrm>
            <a:off x="913796" y="1732449"/>
            <a:ext cx="4407658" cy="4058750"/>
          </a:xfrm>
        </p:spPr>
        <p:txBody>
          <a:bodyPr>
            <a:noAutofit/>
          </a:bodyPr>
          <a:lstStyle/>
          <a:p>
            <a:r>
              <a:rPr lang="en-US" sz="4000" b="1" baseline="30000" dirty="0"/>
              <a:t>2 </a:t>
            </a:r>
            <a:r>
              <a:rPr lang="en-US" sz="4000" dirty="0"/>
              <a:t>A minister of the sanctuary, and of the true tabernacle, which the Lord pitched, and not man.</a:t>
            </a:r>
          </a:p>
        </p:txBody>
      </p:sp>
      <p:pic>
        <p:nvPicPr>
          <p:cNvPr id="48130" name="Picture 2" descr="Heavenly Sanctuary Doctrine &amp; the Gospel | Salvation1"/>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321453" y="1580050"/>
            <a:ext cx="5956752" cy="3870632"/>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Connector 3">
            <a:extLst>
              <a:ext uri="{FF2B5EF4-FFF2-40B4-BE49-F238E27FC236}">
                <a16:creationId xmlns:a16="http://schemas.microsoft.com/office/drawing/2014/main" id="{EA5B4E32-3C95-63C9-2842-F079383F48CB}"/>
              </a:ext>
            </a:extLst>
          </p:cNvPr>
          <p:cNvCxnSpPr>
            <a:cxnSpLocks/>
          </p:cNvCxnSpPr>
          <p:nvPr/>
        </p:nvCxnSpPr>
        <p:spPr>
          <a:xfrm>
            <a:off x="1672196" y="1414380"/>
            <a:ext cx="88476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70207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Sanctuary Cleansed: Hebrews 9:11-12  </a:t>
            </a:r>
          </a:p>
        </p:txBody>
      </p:sp>
      <p:sp>
        <p:nvSpPr>
          <p:cNvPr id="3" name="Content Placeholder 2"/>
          <p:cNvSpPr>
            <a:spLocks noGrp="1"/>
          </p:cNvSpPr>
          <p:nvPr>
            <p:ph sz="half" idx="1"/>
          </p:nvPr>
        </p:nvSpPr>
        <p:spPr>
          <a:xfrm>
            <a:off x="6189658" y="1580050"/>
            <a:ext cx="5060497" cy="4058750"/>
          </a:xfrm>
        </p:spPr>
        <p:txBody>
          <a:bodyPr>
            <a:noAutofit/>
          </a:bodyPr>
          <a:lstStyle/>
          <a:p>
            <a:r>
              <a:rPr lang="en-US" sz="3600" b="1" baseline="30000" dirty="0"/>
              <a:t>11 </a:t>
            </a:r>
            <a:r>
              <a:rPr lang="en-US" sz="3600" dirty="0"/>
              <a:t>But Christ being come an high priest of good things to come, by a greater and more perfect tabernacle, not made with hands, that is to say, not of this building;</a:t>
            </a:r>
          </a:p>
        </p:txBody>
      </p:sp>
      <p:pic>
        <p:nvPicPr>
          <p:cNvPr id="49154" name="Picture 2" descr="Earty and Heavenly Sanctuary"/>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67177" y="1580050"/>
            <a:ext cx="5727771" cy="4300316"/>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Connector 3">
            <a:extLst>
              <a:ext uri="{FF2B5EF4-FFF2-40B4-BE49-F238E27FC236}">
                <a16:creationId xmlns:a16="http://schemas.microsoft.com/office/drawing/2014/main" id="{707BBE9E-129A-34AC-7792-23178B70BD0C}"/>
              </a:ext>
            </a:extLst>
          </p:cNvPr>
          <p:cNvCxnSpPr>
            <a:cxnSpLocks/>
          </p:cNvCxnSpPr>
          <p:nvPr/>
        </p:nvCxnSpPr>
        <p:spPr>
          <a:xfrm>
            <a:off x="1672196" y="1414380"/>
            <a:ext cx="88476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74323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0"/>
            <a:ext cx="10131425" cy="569661"/>
          </a:xfrm>
        </p:spPr>
        <p:txBody>
          <a:bodyPr>
            <a:normAutofit fontScale="90000"/>
          </a:bodyPr>
          <a:lstStyle/>
          <a:p>
            <a:r>
              <a:rPr lang="en-US" dirty="0"/>
              <a:t>Memoirs of William Miller (Bliss, Sylvester 1853). </a:t>
            </a:r>
          </a:p>
        </p:txBody>
      </p:sp>
      <p:sp>
        <p:nvSpPr>
          <p:cNvPr id="3" name="Content Placeholder 2"/>
          <p:cNvSpPr>
            <a:spLocks noGrp="1"/>
          </p:cNvSpPr>
          <p:nvPr>
            <p:ph idx="1"/>
          </p:nvPr>
        </p:nvSpPr>
        <p:spPr>
          <a:xfrm>
            <a:off x="685801" y="1236017"/>
            <a:ext cx="10797802" cy="5208923"/>
          </a:xfrm>
        </p:spPr>
        <p:txBody>
          <a:bodyPr>
            <a:normAutofit fontScale="92500" lnSpcReduction="10000"/>
          </a:bodyPr>
          <a:lstStyle/>
          <a:p>
            <a:pPr marL="0" indent="0">
              <a:buNone/>
            </a:pPr>
            <a:r>
              <a:rPr lang="en-US" sz="3600" dirty="0"/>
              <a:t>“I was constrained to admit that the Scriptures must be a revelation from God. They became my delight; and in Jesus I found a friend….the Scriptures, which before were dark and contradictory, now became the lamp to my feet and light to my path…The Bible now became my chief study, and I can truly say, I searched it with great delight…I wondered why I had not seen its beauty and glory before, and marveled that I could have ever rejected it. I found everything revealed that my heart could desire, and a remedy for every disease of the soul. I lost all taste for other reading, and applied my heart to get wisdom from God.”</a:t>
            </a:r>
          </a:p>
        </p:txBody>
      </p:sp>
      <p:cxnSp>
        <p:nvCxnSpPr>
          <p:cNvPr id="4" name="Straight Connector 3">
            <a:extLst>
              <a:ext uri="{FF2B5EF4-FFF2-40B4-BE49-F238E27FC236}">
                <a16:creationId xmlns:a16="http://schemas.microsoft.com/office/drawing/2014/main" id="{02928B0C-450C-3BCC-6234-3CFCA1B9EEB2}"/>
              </a:ext>
            </a:extLst>
          </p:cNvPr>
          <p:cNvCxnSpPr>
            <a:cxnSpLocks/>
          </p:cNvCxnSpPr>
          <p:nvPr/>
        </p:nvCxnSpPr>
        <p:spPr>
          <a:xfrm>
            <a:off x="685801" y="1236017"/>
            <a:ext cx="10512447"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297968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5639" y="313355"/>
            <a:ext cx="5430361" cy="970450"/>
          </a:xfrm>
          <a:solidFill>
            <a:schemeClr val="accent1">
              <a:lumMod val="50000"/>
            </a:schemeClr>
          </a:solidFill>
        </p:spPr>
        <p:txBody>
          <a:bodyPr/>
          <a:lstStyle/>
          <a:p>
            <a:r>
              <a:rPr lang="en-US" dirty="0"/>
              <a:t>The Day of Atonement</a:t>
            </a:r>
          </a:p>
        </p:txBody>
      </p:sp>
      <p:sp>
        <p:nvSpPr>
          <p:cNvPr id="3" name="Content Placeholder 2"/>
          <p:cNvSpPr>
            <a:spLocks noGrp="1"/>
          </p:cNvSpPr>
          <p:nvPr>
            <p:ph idx="1"/>
          </p:nvPr>
        </p:nvSpPr>
        <p:spPr>
          <a:xfrm>
            <a:off x="913795" y="1458686"/>
            <a:ext cx="4934050" cy="4974482"/>
          </a:xfrm>
        </p:spPr>
        <p:txBody>
          <a:bodyPr>
            <a:noAutofit/>
          </a:bodyPr>
          <a:lstStyle/>
          <a:p>
            <a:pPr marL="0" indent="0">
              <a:buNone/>
            </a:pPr>
            <a:r>
              <a:rPr lang="en-US" sz="3600" dirty="0"/>
              <a:t>c. The high priest was to "bring the goat upon which the Lord's lot fell, and offer him for a sin offering" (verse 9).</a:t>
            </a:r>
            <a:br>
              <a:rPr lang="en-US" sz="3600" dirty="0"/>
            </a:br>
            <a:endParaRPr lang="en-US" sz="3600" dirty="0"/>
          </a:p>
        </p:txBody>
      </p:sp>
      <p:pic>
        <p:nvPicPr>
          <p:cNvPr id="56326" name="Picture 6" descr="The Sin Offering ...">
            <a:extLst>
              <a:ext uri="{FF2B5EF4-FFF2-40B4-BE49-F238E27FC236}">
                <a16:creationId xmlns:a16="http://schemas.microsoft.com/office/drawing/2014/main" id="{5FBDCDB4-AA46-F2E6-D317-1F8AC16A84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53275" y="131042"/>
            <a:ext cx="5038725" cy="6726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434240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Sanctuary Cleansed: Hebrews 9:12  </a:t>
            </a:r>
          </a:p>
        </p:txBody>
      </p:sp>
      <p:sp>
        <p:nvSpPr>
          <p:cNvPr id="3" name="Content Placeholder 2"/>
          <p:cNvSpPr>
            <a:spLocks noGrp="1"/>
          </p:cNvSpPr>
          <p:nvPr>
            <p:ph sz="half" idx="1"/>
          </p:nvPr>
        </p:nvSpPr>
        <p:spPr>
          <a:xfrm>
            <a:off x="5939670" y="1520130"/>
            <a:ext cx="5060497" cy="4058750"/>
          </a:xfrm>
        </p:spPr>
        <p:txBody>
          <a:bodyPr>
            <a:noAutofit/>
          </a:bodyPr>
          <a:lstStyle/>
          <a:p>
            <a:r>
              <a:rPr lang="en-US" sz="3600" b="1" baseline="30000" dirty="0"/>
              <a:t>12 </a:t>
            </a:r>
            <a:r>
              <a:rPr lang="en-US" sz="3600" dirty="0"/>
              <a:t>Neither by the blood of goats and calves, but by his own blood he entered in once into the holy place, having obtained eternal redemption for us.</a:t>
            </a:r>
          </a:p>
        </p:txBody>
      </p:sp>
      <p:pic>
        <p:nvPicPr>
          <p:cNvPr id="50178" name="Picture 2" descr="Crucifixion Cross stock photo. Image of israel, easter - 3812424"/>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2567" t="12818" r="-1" b="19141"/>
          <a:stretch/>
        </p:blipFill>
        <p:spPr bwMode="auto">
          <a:xfrm>
            <a:off x="1123196" y="1655391"/>
            <a:ext cx="4343400" cy="3788229"/>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Connector 3">
            <a:extLst>
              <a:ext uri="{FF2B5EF4-FFF2-40B4-BE49-F238E27FC236}">
                <a16:creationId xmlns:a16="http://schemas.microsoft.com/office/drawing/2014/main" id="{4E6DE04B-6B1A-9183-BF89-36890C1F3942}"/>
              </a:ext>
            </a:extLst>
          </p:cNvPr>
          <p:cNvCxnSpPr>
            <a:cxnSpLocks/>
          </p:cNvCxnSpPr>
          <p:nvPr/>
        </p:nvCxnSpPr>
        <p:spPr>
          <a:xfrm>
            <a:off x="1672196" y="1414380"/>
            <a:ext cx="88476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605076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54214" y="229388"/>
            <a:ext cx="5352279" cy="970450"/>
          </a:xfrm>
          <a:solidFill>
            <a:schemeClr val="accent1">
              <a:lumMod val="50000"/>
            </a:schemeClr>
          </a:solidFill>
        </p:spPr>
        <p:txBody>
          <a:bodyPr/>
          <a:lstStyle/>
          <a:p>
            <a:r>
              <a:rPr lang="en-US" dirty="0"/>
              <a:t>The Day of Atonement</a:t>
            </a:r>
          </a:p>
        </p:txBody>
      </p:sp>
      <p:sp>
        <p:nvSpPr>
          <p:cNvPr id="3" name="Content Placeholder 2"/>
          <p:cNvSpPr>
            <a:spLocks noGrp="1"/>
          </p:cNvSpPr>
          <p:nvPr>
            <p:ph idx="1"/>
          </p:nvPr>
        </p:nvSpPr>
        <p:spPr>
          <a:xfrm>
            <a:off x="5181600" y="1199838"/>
            <a:ext cx="6697508" cy="5469348"/>
          </a:xfrm>
        </p:spPr>
        <p:txBody>
          <a:bodyPr>
            <a:noAutofit/>
          </a:bodyPr>
          <a:lstStyle/>
          <a:p>
            <a:pPr marL="0" indent="0">
              <a:buNone/>
            </a:pPr>
            <a:r>
              <a:rPr lang="en-US" sz="3200" dirty="0"/>
              <a:t>d. The High Priest then entered the Most Holy Place-a place entered only once a year, on the Day of Atonement-and sprinkled the blood of the sacrificed lamb on and before the mercy seat, on top of the Ark of the Covenant.  </a:t>
            </a:r>
            <a:r>
              <a:rPr lang="en-US" sz="3200" dirty="0">
                <a:solidFill>
                  <a:schemeClr val="accent1">
                    <a:lumMod val="40000"/>
                    <a:lumOff val="60000"/>
                  </a:schemeClr>
                </a:solidFill>
              </a:rPr>
              <a:t>Verse 16 says “And he shall make atonement for the holy place, because of the uncleanness of the children of Israel, and because of their transgressions in all their sins.”  </a:t>
            </a:r>
          </a:p>
        </p:txBody>
      </p:sp>
      <p:pic>
        <p:nvPicPr>
          <p:cNvPr id="69636" name="Picture 4" descr="High Priest and the Ark">
            <a:extLst>
              <a:ext uri="{FF2B5EF4-FFF2-40B4-BE49-F238E27FC236}">
                <a16:creationId xmlns:a16="http://schemas.microsoft.com/office/drawing/2014/main" id="{EDD4563D-9897-958F-7E56-4CE0702C00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
            <a:ext cx="4996543" cy="6662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425185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Sanctuary Cleansed: Hebrews 9:7  </a:t>
            </a:r>
          </a:p>
        </p:txBody>
      </p:sp>
      <p:sp>
        <p:nvSpPr>
          <p:cNvPr id="3" name="Content Placeholder 2"/>
          <p:cNvSpPr>
            <a:spLocks noGrp="1"/>
          </p:cNvSpPr>
          <p:nvPr>
            <p:ph sz="half" idx="1"/>
          </p:nvPr>
        </p:nvSpPr>
        <p:spPr/>
        <p:txBody>
          <a:bodyPr>
            <a:noAutofit/>
          </a:bodyPr>
          <a:lstStyle/>
          <a:p>
            <a:r>
              <a:rPr lang="en-US" sz="3600" b="1" baseline="30000" dirty="0"/>
              <a:t>7 </a:t>
            </a:r>
            <a:r>
              <a:rPr lang="en-US" sz="3600" dirty="0"/>
              <a:t>But into the second went the high priest alone once every year, not without blood, which he offered for himself, and for the errors of the people:</a:t>
            </a:r>
          </a:p>
        </p:txBody>
      </p:sp>
      <p:pic>
        <p:nvPicPr>
          <p:cNvPr id="50180" name="Picture 4" descr="Kingdom of God and Holy of Holies • Eve Out of the Garden"/>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931019" y="2004592"/>
            <a:ext cx="4965031" cy="3299546"/>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Connector 3">
            <a:extLst>
              <a:ext uri="{FF2B5EF4-FFF2-40B4-BE49-F238E27FC236}">
                <a16:creationId xmlns:a16="http://schemas.microsoft.com/office/drawing/2014/main" id="{E9D8C348-BBCC-ACAF-2154-9CEED1796ADC}"/>
              </a:ext>
            </a:extLst>
          </p:cNvPr>
          <p:cNvCxnSpPr>
            <a:cxnSpLocks/>
          </p:cNvCxnSpPr>
          <p:nvPr/>
        </p:nvCxnSpPr>
        <p:spPr>
          <a:xfrm>
            <a:off x="1672196" y="1414380"/>
            <a:ext cx="88476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600175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Sanctuary Cleansed: Hebrews 9:23-26  </a:t>
            </a:r>
          </a:p>
        </p:txBody>
      </p:sp>
      <p:sp>
        <p:nvSpPr>
          <p:cNvPr id="3" name="Content Placeholder 2"/>
          <p:cNvSpPr>
            <a:spLocks noGrp="1"/>
          </p:cNvSpPr>
          <p:nvPr>
            <p:ph sz="half" idx="1"/>
          </p:nvPr>
        </p:nvSpPr>
        <p:spPr>
          <a:xfrm>
            <a:off x="4506652" y="1732449"/>
            <a:ext cx="6336091" cy="4058750"/>
          </a:xfrm>
        </p:spPr>
        <p:txBody>
          <a:bodyPr>
            <a:noAutofit/>
          </a:bodyPr>
          <a:lstStyle/>
          <a:p>
            <a:r>
              <a:rPr lang="en-US" sz="4000" b="1" baseline="30000" dirty="0"/>
              <a:t>23 </a:t>
            </a:r>
            <a:r>
              <a:rPr lang="en-US" sz="4000" dirty="0"/>
              <a:t>It was therefore necessary that the patterns of things in the heavens should be purified with these; but the heavenly things themselves with better sacrifices than these.</a:t>
            </a:r>
          </a:p>
        </p:txBody>
      </p:sp>
      <p:pic>
        <p:nvPicPr>
          <p:cNvPr id="53252" name="Picture 4" descr="What is the Symbolism of the Stained Swords of the Anti-Nephi-Lehies ..."/>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1045863" y="1452817"/>
            <a:ext cx="3035976" cy="4618014"/>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Connector 3">
            <a:extLst>
              <a:ext uri="{FF2B5EF4-FFF2-40B4-BE49-F238E27FC236}">
                <a16:creationId xmlns:a16="http://schemas.microsoft.com/office/drawing/2014/main" id="{181CE1C0-A1DD-499F-4C52-24F092C1107C}"/>
              </a:ext>
            </a:extLst>
          </p:cNvPr>
          <p:cNvCxnSpPr>
            <a:cxnSpLocks/>
          </p:cNvCxnSpPr>
          <p:nvPr/>
        </p:nvCxnSpPr>
        <p:spPr>
          <a:xfrm>
            <a:off x="1672196" y="1414380"/>
            <a:ext cx="88476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525255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Sanctuary Cleansed: Hebrews 9:24-26  </a:t>
            </a:r>
          </a:p>
        </p:txBody>
      </p:sp>
      <p:sp>
        <p:nvSpPr>
          <p:cNvPr id="3" name="Content Placeholder 2"/>
          <p:cNvSpPr>
            <a:spLocks noGrp="1"/>
          </p:cNvSpPr>
          <p:nvPr>
            <p:ph sz="half" idx="1"/>
          </p:nvPr>
        </p:nvSpPr>
        <p:spPr>
          <a:xfrm>
            <a:off x="5882676" y="1593913"/>
            <a:ext cx="5547324" cy="4058750"/>
          </a:xfrm>
        </p:spPr>
        <p:txBody>
          <a:bodyPr>
            <a:noAutofit/>
          </a:bodyPr>
          <a:lstStyle/>
          <a:p>
            <a:r>
              <a:rPr lang="en-US" sz="3600" b="1" baseline="30000" dirty="0"/>
              <a:t>24 </a:t>
            </a:r>
            <a:r>
              <a:rPr lang="en-US" sz="3600" dirty="0"/>
              <a:t>For Christ is not entered into the holy places made with hands, which are the figures of the true; but into heaven itself, now to appear in the presence of God for us:</a:t>
            </a:r>
          </a:p>
        </p:txBody>
      </p:sp>
      <p:pic>
        <p:nvPicPr>
          <p:cNvPr id="54274" name="Picture 2" descr="Dig Deeper: Judgment Seat also called Mercy Seat"/>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00452" y="1667432"/>
            <a:ext cx="5164824" cy="3868170"/>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Connector 3">
            <a:extLst>
              <a:ext uri="{FF2B5EF4-FFF2-40B4-BE49-F238E27FC236}">
                <a16:creationId xmlns:a16="http://schemas.microsoft.com/office/drawing/2014/main" id="{AF898172-D21C-9B16-6838-1187E36C4A9F}"/>
              </a:ext>
            </a:extLst>
          </p:cNvPr>
          <p:cNvCxnSpPr>
            <a:cxnSpLocks/>
          </p:cNvCxnSpPr>
          <p:nvPr/>
        </p:nvCxnSpPr>
        <p:spPr>
          <a:xfrm>
            <a:off x="1672196" y="1414380"/>
            <a:ext cx="88476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611598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Sanctuary Cleansed: Hebrews 9:25-26  </a:t>
            </a:r>
          </a:p>
        </p:txBody>
      </p:sp>
      <p:sp>
        <p:nvSpPr>
          <p:cNvPr id="3" name="Content Placeholder 2"/>
          <p:cNvSpPr>
            <a:spLocks noGrp="1"/>
          </p:cNvSpPr>
          <p:nvPr>
            <p:ph sz="half" idx="1"/>
          </p:nvPr>
        </p:nvSpPr>
        <p:spPr>
          <a:xfrm>
            <a:off x="5834138" y="1506231"/>
            <a:ext cx="5060497" cy="4058750"/>
          </a:xfrm>
        </p:spPr>
        <p:txBody>
          <a:bodyPr>
            <a:noAutofit/>
          </a:bodyPr>
          <a:lstStyle/>
          <a:p>
            <a:r>
              <a:rPr lang="en-US" sz="3600" b="1" baseline="30000" dirty="0"/>
              <a:t>25 </a:t>
            </a:r>
            <a:r>
              <a:rPr lang="en-US" sz="3600" dirty="0"/>
              <a:t>Nor yet that he should offer himself often, as the high priest </a:t>
            </a:r>
            <a:r>
              <a:rPr lang="en-US" sz="3600" dirty="0" err="1"/>
              <a:t>entereth</a:t>
            </a:r>
            <a:r>
              <a:rPr lang="en-US" sz="3600" dirty="0"/>
              <a:t> into the holy place every year with blood of others;</a:t>
            </a:r>
          </a:p>
        </p:txBody>
      </p:sp>
      <p:pic>
        <p:nvPicPr>
          <p:cNvPr id="55302" name="Picture 6" descr="17 Best images about hebrew/christian learning.... on Pinterest ..."/>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1795538" y="1695109"/>
            <a:ext cx="3810000" cy="2857500"/>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Connector 3">
            <a:extLst>
              <a:ext uri="{FF2B5EF4-FFF2-40B4-BE49-F238E27FC236}">
                <a16:creationId xmlns:a16="http://schemas.microsoft.com/office/drawing/2014/main" id="{DC400C17-3AFC-DBCF-5528-6787B258F3DB}"/>
              </a:ext>
            </a:extLst>
          </p:cNvPr>
          <p:cNvCxnSpPr>
            <a:cxnSpLocks/>
          </p:cNvCxnSpPr>
          <p:nvPr/>
        </p:nvCxnSpPr>
        <p:spPr>
          <a:xfrm>
            <a:off x="1672196" y="1414380"/>
            <a:ext cx="88476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951482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Sanctuary Cleansed: Hebrews 9:26  </a:t>
            </a:r>
          </a:p>
        </p:txBody>
      </p:sp>
      <p:sp>
        <p:nvSpPr>
          <p:cNvPr id="3" name="Content Placeholder 2"/>
          <p:cNvSpPr>
            <a:spLocks noGrp="1"/>
          </p:cNvSpPr>
          <p:nvPr>
            <p:ph sz="half" idx="1"/>
          </p:nvPr>
        </p:nvSpPr>
        <p:spPr>
          <a:xfrm>
            <a:off x="5800221" y="1612706"/>
            <a:ext cx="5660471" cy="4058750"/>
          </a:xfrm>
        </p:spPr>
        <p:txBody>
          <a:bodyPr>
            <a:noAutofit/>
          </a:bodyPr>
          <a:lstStyle/>
          <a:p>
            <a:r>
              <a:rPr lang="en-US" sz="3600" b="1" baseline="30000" dirty="0"/>
              <a:t>26 </a:t>
            </a:r>
            <a:r>
              <a:rPr lang="en-US" sz="3600" dirty="0"/>
              <a:t>For then must he often have suffered since the foundation of the world: but now once in the end of the world hath he appeared to put away sin by the sacrifice of himself</a:t>
            </a:r>
            <a:r>
              <a:rPr lang="en-US" sz="3200" dirty="0"/>
              <a:t>.</a:t>
            </a:r>
          </a:p>
        </p:txBody>
      </p:sp>
      <p:pic>
        <p:nvPicPr>
          <p:cNvPr id="55298" name="Picture 2" descr="Jesus is our Mercy Seat - YouTube"/>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19603" r="18280"/>
          <a:stretch/>
        </p:blipFill>
        <p:spPr bwMode="auto">
          <a:xfrm>
            <a:off x="1240971" y="1612706"/>
            <a:ext cx="4559250" cy="4118982"/>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Connector 3">
            <a:extLst>
              <a:ext uri="{FF2B5EF4-FFF2-40B4-BE49-F238E27FC236}">
                <a16:creationId xmlns:a16="http://schemas.microsoft.com/office/drawing/2014/main" id="{5B51F7F5-2A43-88A2-E110-5A8F2228D8FF}"/>
              </a:ext>
            </a:extLst>
          </p:cNvPr>
          <p:cNvCxnSpPr>
            <a:cxnSpLocks/>
          </p:cNvCxnSpPr>
          <p:nvPr/>
        </p:nvCxnSpPr>
        <p:spPr>
          <a:xfrm>
            <a:off x="1672196" y="1414380"/>
            <a:ext cx="88476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523316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5639" y="313355"/>
            <a:ext cx="5430361" cy="970450"/>
          </a:xfrm>
          <a:solidFill>
            <a:schemeClr val="accent1">
              <a:lumMod val="50000"/>
            </a:schemeClr>
          </a:solidFill>
        </p:spPr>
        <p:txBody>
          <a:bodyPr/>
          <a:lstStyle/>
          <a:p>
            <a:r>
              <a:rPr lang="en-US" dirty="0"/>
              <a:t>The Day of Atonement</a:t>
            </a:r>
          </a:p>
        </p:txBody>
      </p:sp>
      <p:sp>
        <p:nvSpPr>
          <p:cNvPr id="3" name="Content Placeholder 2"/>
          <p:cNvSpPr>
            <a:spLocks noGrp="1"/>
          </p:cNvSpPr>
          <p:nvPr>
            <p:ph idx="1"/>
          </p:nvPr>
        </p:nvSpPr>
        <p:spPr>
          <a:xfrm>
            <a:off x="913795" y="1337017"/>
            <a:ext cx="4934050" cy="5096151"/>
          </a:xfrm>
        </p:spPr>
        <p:txBody>
          <a:bodyPr>
            <a:noAutofit/>
          </a:bodyPr>
          <a:lstStyle/>
          <a:p>
            <a:pPr marL="0" indent="0">
              <a:buNone/>
            </a:pPr>
            <a:r>
              <a:rPr lang="en-US" sz="3600" dirty="0"/>
              <a:t>e. The high priest was also to take the goat on which the lot for Azazel fell, confess over him the sins of the people of Israel and send him to the wilderness (verses 21, 22).</a:t>
            </a:r>
          </a:p>
        </p:txBody>
      </p:sp>
      <p:pic>
        <p:nvPicPr>
          <p:cNvPr id="56322" name="Picture 2" descr="The Day of Atonement | Monergism">
            <a:extLst>
              <a:ext uri="{FF2B5EF4-FFF2-40B4-BE49-F238E27FC236}">
                <a16:creationId xmlns:a16="http://schemas.microsoft.com/office/drawing/2014/main" id="{304D8C13-D995-4BF9-E031-ACF52071BFE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218" r="5120"/>
          <a:stretch/>
        </p:blipFill>
        <p:spPr bwMode="auto">
          <a:xfrm>
            <a:off x="6344156" y="-87085"/>
            <a:ext cx="589591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337144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16499" y="174959"/>
            <a:ext cx="5352279" cy="970450"/>
          </a:xfrm>
          <a:solidFill>
            <a:schemeClr val="accent1">
              <a:lumMod val="50000"/>
            </a:schemeClr>
          </a:solidFill>
        </p:spPr>
        <p:txBody>
          <a:bodyPr/>
          <a:lstStyle/>
          <a:p>
            <a:r>
              <a:rPr lang="en-US" dirty="0"/>
              <a:t>The Day of Atonement</a:t>
            </a:r>
          </a:p>
        </p:txBody>
      </p:sp>
      <p:sp>
        <p:nvSpPr>
          <p:cNvPr id="3" name="Content Placeholder 2"/>
          <p:cNvSpPr>
            <a:spLocks noGrp="1"/>
          </p:cNvSpPr>
          <p:nvPr>
            <p:ph idx="1"/>
          </p:nvPr>
        </p:nvSpPr>
        <p:spPr>
          <a:xfrm>
            <a:off x="3167743" y="1199838"/>
            <a:ext cx="8449793" cy="5469348"/>
          </a:xfrm>
        </p:spPr>
        <p:txBody>
          <a:bodyPr>
            <a:noAutofit/>
          </a:bodyPr>
          <a:lstStyle/>
          <a:p>
            <a:r>
              <a:rPr lang="en-US" sz="3200" dirty="0"/>
              <a:t>The “Azazel” goat, or scapegoat, represents an entity that is posed in direct opposition to the Lord. </a:t>
            </a:r>
          </a:p>
          <a:p>
            <a:r>
              <a:rPr lang="en-US" sz="3200" dirty="0"/>
              <a:t>The scapegoat is not a sin offering (Lev. 16:10). The goat for the "sin offering" represented Christ, who "died for our sins" (1 Cor. 15:3); the other represented Sa­tan, who will perish for his own sins, and also for his part in all the sins he caused the children of God to commit (Rev. 20: 10, 12).</a:t>
            </a:r>
          </a:p>
        </p:txBody>
      </p:sp>
      <p:pic>
        <p:nvPicPr>
          <p:cNvPr id="57346" name="Picture 2" descr="What Does the Day of Atonement Have to Do With Jesus Christ? | United  Church of God">
            <a:extLst>
              <a:ext uri="{FF2B5EF4-FFF2-40B4-BE49-F238E27FC236}">
                <a16:creationId xmlns:a16="http://schemas.microsoft.com/office/drawing/2014/main" id="{1CF69C89-C846-E7F8-C97E-899618F84C0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044" r="59736"/>
          <a:stretch/>
        </p:blipFill>
        <p:spPr bwMode="auto">
          <a:xfrm>
            <a:off x="0" y="0"/>
            <a:ext cx="280010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9405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2494" y="148126"/>
            <a:ext cx="8017270" cy="624315"/>
          </a:xfrm>
        </p:spPr>
        <p:txBody>
          <a:bodyPr>
            <a:normAutofit fontScale="90000"/>
          </a:bodyPr>
          <a:lstStyle/>
          <a:p>
            <a:r>
              <a:rPr lang="en-US" dirty="0"/>
              <a:t>The Great Controversy, p. 320</a:t>
            </a:r>
          </a:p>
        </p:txBody>
      </p:sp>
      <p:sp>
        <p:nvSpPr>
          <p:cNvPr id="3" name="Content Placeholder 2"/>
          <p:cNvSpPr>
            <a:spLocks noGrp="1"/>
          </p:cNvSpPr>
          <p:nvPr>
            <p:ph idx="1"/>
          </p:nvPr>
        </p:nvSpPr>
        <p:spPr>
          <a:xfrm>
            <a:off x="2806262" y="920567"/>
            <a:ext cx="9112469" cy="5439291"/>
          </a:xfrm>
        </p:spPr>
        <p:txBody>
          <a:bodyPr>
            <a:noAutofit/>
          </a:bodyPr>
          <a:lstStyle/>
          <a:p>
            <a:pPr marL="0" indent="0">
              <a:buNone/>
            </a:pPr>
            <a:r>
              <a:rPr lang="en-US" sz="3400" dirty="0">
                <a:solidFill>
                  <a:srgbClr val="FFFFFF"/>
                </a:solidFill>
                <a:effectLst/>
              </a:rPr>
              <a:t>“</a:t>
            </a:r>
            <a:r>
              <a:rPr lang="en-US" sz="3400" b="0" i="0" dirty="0">
                <a:solidFill>
                  <a:srgbClr val="FFFFFF"/>
                </a:solidFill>
                <a:effectLst/>
              </a:rPr>
              <a:t>Endeavoring to lay aside all preconceived opinions, and dispensing with commentaries, he compared scripture with scripture by the aid of the marginal references and the concordance. He pursued his study in a regular and methodical manner; beginning with Genesis, and reading verse by verse…When he found anything obscure, it was his custom to compare it with every other text which seemed to have any reference to the matter under consideration.”</a:t>
            </a:r>
            <a:endParaRPr lang="en-US" sz="3400" dirty="0"/>
          </a:p>
        </p:txBody>
      </p:sp>
      <p:cxnSp>
        <p:nvCxnSpPr>
          <p:cNvPr id="7" name="Straight Connector 6">
            <a:extLst>
              <a:ext uri="{FF2B5EF4-FFF2-40B4-BE49-F238E27FC236}">
                <a16:creationId xmlns:a16="http://schemas.microsoft.com/office/drawing/2014/main" id="{B0248DDA-4112-2F09-9DA2-638560678FFF}"/>
              </a:ext>
            </a:extLst>
          </p:cNvPr>
          <p:cNvCxnSpPr>
            <a:cxnSpLocks/>
          </p:cNvCxnSpPr>
          <p:nvPr/>
        </p:nvCxnSpPr>
        <p:spPr>
          <a:xfrm>
            <a:off x="2806262" y="772441"/>
            <a:ext cx="8847608" cy="0"/>
          </a:xfrm>
          <a:prstGeom prst="line">
            <a:avLst/>
          </a:prstGeom>
        </p:spPr>
        <p:style>
          <a:lnRef idx="1">
            <a:schemeClr val="accent1"/>
          </a:lnRef>
          <a:fillRef idx="0">
            <a:schemeClr val="accent1"/>
          </a:fillRef>
          <a:effectRef idx="0">
            <a:schemeClr val="accent1"/>
          </a:effectRef>
          <a:fontRef idx="minor">
            <a:schemeClr val="tx1"/>
          </a:fontRef>
        </p:style>
      </p:cxnSp>
      <p:pic>
        <p:nvPicPr>
          <p:cNvPr id="6148" name="Picture 4" descr="Brass Oil Lamps with Free 100 Wicks Yoga Meditation Beautiful Handcrafted Diya Separate Lid Safety Lighting Ornament Home Room decorations Brass Lamp">
            <a:extLst>
              <a:ext uri="{FF2B5EF4-FFF2-40B4-BE49-F238E27FC236}">
                <a16:creationId xmlns:a16="http://schemas.microsoft.com/office/drawing/2014/main" id="{CE1302E9-9BEF-7DA3-0DC1-A1BC6DBD1D3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286" r="45069"/>
          <a:stretch/>
        </p:blipFill>
        <p:spPr bwMode="auto">
          <a:xfrm flipH="1">
            <a:off x="-1" y="0"/>
            <a:ext cx="257004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721488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1" y="233332"/>
            <a:ext cx="6873766" cy="897078"/>
          </a:xfrm>
        </p:spPr>
        <p:txBody>
          <a:bodyPr>
            <a:normAutofit/>
          </a:bodyPr>
          <a:lstStyle/>
          <a:p>
            <a:r>
              <a:rPr lang="en-US" dirty="0"/>
              <a:t>The Great Controversy, p. 352</a:t>
            </a:r>
          </a:p>
        </p:txBody>
      </p:sp>
      <p:sp>
        <p:nvSpPr>
          <p:cNvPr id="3" name="Content Placeholder 2"/>
          <p:cNvSpPr>
            <a:spLocks noGrp="1"/>
          </p:cNvSpPr>
          <p:nvPr>
            <p:ph idx="1"/>
          </p:nvPr>
        </p:nvSpPr>
        <p:spPr>
          <a:xfrm>
            <a:off x="396315" y="1130410"/>
            <a:ext cx="6947262" cy="5229448"/>
          </a:xfrm>
        </p:spPr>
        <p:txBody>
          <a:bodyPr>
            <a:noAutofit/>
          </a:bodyPr>
          <a:lstStyle/>
          <a:p>
            <a:pPr marL="0" indent="0">
              <a:buNone/>
            </a:pPr>
            <a:r>
              <a:rPr lang="en-US" sz="3600" b="0" i="0" dirty="0">
                <a:solidFill>
                  <a:srgbClr val="FFFFFF"/>
                </a:solidFill>
                <a:effectLst/>
              </a:rPr>
              <a:t>“In the typical system, which was a shadow of the sacrifice and priesthood of Christ, the cleansing of the sanctuary was the last service performed by the high priest in the yearly round of ministration. It was the closing work of the atonement—a removal or putting away of sin from Israel.”</a:t>
            </a:r>
            <a:endParaRPr lang="en-US" sz="3600" dirty="0"/>
          </a:p>
        </p:txBody>
      </p:sp>
      <p:cxnSp>
        <p:nvCxnSpPr>
          <p:cNvPr id="5" name="Straight Connector 4">
            <a:extLst>
              <a:ext uri="{FF2B5EF4-FFF2-40B4-BE49-F238E27FC236}">
                <a16:creationId xmlns:a16="http://schemas.microsoft.com/office/drawing/2014/main" id="{53DDF9EE-F0CA-75A4-7C4F-48D3806437E9}"/>
              </a:ext>
            </a:extLst>
          </p:cNvPr>
          <p:cNvCxnSpPr>
            <a:cxnSpLocks/>
          </p:cNvCxnSpPr>
          <p:nvPr/>
        </p:nvCxnSpPr>
        <p:spPr>
          <a:xfrm>
            <a:off x="408239" y="1038969"/>
            <a:ext cx="6423049" cy="4709"/>
          </a:xfrm>
          <a:prstGeom prst="line">
            <a:avLst/>
          </a:prstGeom>
        </p:spPr>
        <p:style>
          <a:lnRef idx="1">
            <a:schemeClr val="accent1"/>
          </a:lnRef>
          <a:fillRef idx="0">
            <a:schemeClr val="accent1"/>
          </a:fillRef>
          <a:effectRef idx="0">
            <a:schemeClr val="accent1"/>
          </a:effectRef>
          <a:fontRef idx="minor">
            <a:schemeClr val="tx1"/>
          </a:fontRef>
        </p:style>
      </p:cxnSp>
      <p:pic>
        <p:nvPicPr>
          <p:cNvPr id="70658" name="Picture 2" descr="The Sacrificial Lamb | Amazing Sanctuary">
            <a:extLst>
              <a:ext uri="{FF2B5EF4-FFF2-40B4-BE49-F238E27FC236}">
                <a16:creationId xmlns:a16="http://schemas.microsoft.com/office/drawing/2014/main" id="{A7EA197F-E11C-4B18-1A59-37BD58BA80D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697" r="16605"/>
          <a:stretch/>
        </p:blipFill>
        <p:spPr bwMode="auto">
          <a:xfrm>
            <a:off x="7343576" y="0"/>
            <a:ext cx="484842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814821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2494" y="148126"/>
            <a:ext cx="8017270" cy="624315"/>
          </a:xfrm>
        </p:spPr>
        <p:txBody>
          <a:bodyPr>
            <a:normAutofit fontScale="90000"/>
          </a:bodyPr>
          <a:lstStyle/>
          <a:p>
            <a:r>
              <a:rPr lang="en-US" dirty="0"/>
              <a:t>The Great Controversy, p. 352</a:t>
            </a:r>
          </a:p>
        </p:txBody>
      </p:sp>
      <p:sp>
        <p:nvSpPr>
          <p:cNvPr id="3" name="Content Placeholder 2"/>
          <p:cNvSpPr>
            <a:spLocks noGrp="1"/>
          </p:cNvSpPr>
          <p:nvPr>
            <p:ph idx="1"/>
          </p:nvPr>
        </p:nvSpPr>
        <p:spPr>
          <a:xfrm>
            <a:off x="3766457" y="920567"/>
            <a:ext cx="8152274" cy="5439291"/>
          </a:xfrm>
        </p:spPr>
        <p:txBody>
          <a:bodyPr>
            <a:noAutofit/>
          </a:bodyPr>
          <a:lstStyle/>
          <a:p>
            <a:pPr marL="0" indent="0">
              <a:buNone/>
            </a:pPr>
            <a:r>
              <a:rPr lang="en-US" sz="3500" dirty="0">
                <a:solidFill>
                  <a:srgbClr val="FFFFFF"/>
                </a:solidFill>
                <a:effectLst/>
              </a:rPr>
              <a:t>“</a:t>
            </a:r>
            <a:r>
              <a:rPr lang="en-US" sz="3500" b="0" i="0" dirty="0">
                <a:solidFill>
                  <a:srgbClr val="FFFFFF"/>
                </a:solidFill>
                <a:effectLst/>
              </a:rPr>
              <a:t>It prefigured the closing work in the ministration of our High Priest in heaven, in the removal or blotting out of the sins of His people, which are registered in the heavenly records. This service involves a work of investigation, a work of judgment; and it immediately precedes the coming of Christ in the clouds of heaven with power and great glory; for when He comes, every case has been decided.”</a:t>
            </a:r>
            <a:endParaRPr lang="en-US" sz="3500" dirty="0"/>
          </a:p>
        </p:txBody>
      </p:sp>
      <p:cxnSp>
        <p:nvCxnSpPr>
          <p:cNvPr id="7" name="Straight Connector 6">
            <a:extLst>
              <a:ext uri="{FF2B5EF4-FFF2-40B4-BE49-F238E27FC236}">
                <a16:creationId xmlns:a16="http://schemas.microsoft.com/office/drawing/2014/main" id="{B0248DDA-4112-2F09-9DA2-638560678FFF}"/>
              </a:ext>
            </a:extLst>
          </p:cNvPr>
          <p:cNvCxnSpPr>
            <a:cxnSpLocks/>
          </p:cNvCxnSpPr>
          <p:nvPr/>
        </p:nvCxnSpPr>
        <p:spPr>
          <a:xfrm>
            <a:off x="2806262" y="772441"/>
            <a:ext cx="8847608" cy="0"/>
          </a:xfrm>
          <a:prstGeom prst="line">
            <a:avLst/>
          </a:prstGeom>
        </p:spPr>
        <p:style>
          <a:lnRef idx="1">
            <a:schemeClr val="accent1"/>
          </a:lnRef>
          <a:fillRef idx="0">
            <a:schemeClr val="accent1"/>
          </a:fillRef>
          <a:effectRef idx="0">
            <a:schemeClr val="accent1"/>
          </a:effectRef>
          <a:fontRef idx="minor">
            <a:schemeClr val="tx1"/>
          </a:fontRef>
        </p:style>
      </p:cxnSp>
      <p:pic>
        <p:nvPicPr>
          <p:cNvPr id="71682" name="Picture 2" descr="STUDY 7: The Priests. The Day of Atonement. – BIBLE Students DAILY">
            <a:extLst>
              <a:ext uri="{FF2B5EF4-FFF2-40B4-BE49-F238E27FC236}">
                <a16:creationId xmlns:a16="http://schemas.microsoft.com/office/drawing/2014/main" id="{265027AF-F387-B34F-2DB5-43EC8239A48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457" r="13991"/>
          <a:stretch/>
        </p:blipFill>
        <p:spPr bwMode="auto">
          <a:xfrm>
            <a:off x="8388" y="-12367"/>
            <a:ext cx="3758069" cy="68703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017773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1" y="233332"/>
            <a:ext cx="6873766" cy="897078"/>
          </a:xfrm>
        </p:spPr>
        <p:txBody>
          <a:bodyPr>
            <a:normAutofit/>
          </a:bodyPr>
          <a:lstStyle/>
          <a:p>
            <a:r>
              <a:rPr lang="en-US" dirty="0"/>
              <a:t>The Great Controversy, p. 352</a:t>
            </a:r>
          </a:p>
        </p:txBody>
      </p:sp>
      <p:sp>
        <p:nvSpPr>
          <p:cNvPr id="3" name="Content Placeholder 2"/>
          <p:cNvSpPr>
            <a:spLocks noGrp="1"/>
          </p:cNvSpPr>
          <p:nvPr>
            <p:ph idx="1"/>
          </p:nvPr>
        </p:nvSpPr>
        <p:spPr>
          <a:xfrm>
            <a:off x="396315" y="1130410"/>
            <a:ext cx="6947262" cy="5229448"/>
          </a:xfrm>
        </p:spPr>
        <p:txBody>
          <a:bodyPr>
            <a:noAutofit/>
          </a:bodyPr>
          <a:lstStyle/>
          <a:p>
            <a:pPr marL="0" indent="0">
              <a:buNone/>
            </a:pPr>
            <a:r>
              <a:rPr lang="en-US" sz="3600" b="0" i="0" dirty="0">
                <a:solidFill>
                  <a:srgbClr val="FFFFFF"/>
                </a:solidFill>
                <a:effectLst/>
              </a:rPr>
              <a:t>“Those who proclaimed this warning gave the right message at the right time. …As the disciples were mistaken in regard to the kingdom to be set up at the end of the seventy weeks, so Adventists were mistaken in regard to the event to take place at the expiration of the 2300 days.”</a:t>
            </a:r>
            <a:endParaRPr lang="en-US" sz="3600" dirty="0"/>
          </a:p>
        </p:txBody>
      </p:sp>
      <p:cxnSp>
        <p:nvCxnSpPr>
          <p:cNvPr id="5" name="Straight Connector 4">
            <a:extLst>
              <a:ext uri="{FF2B5EF4-FFF2-40B4-BE49-F238E27FC236}">
                <a16:creationId xmlns:a16="http://schemas.microsoft.com/office/drawing/2014/main" id="{53DDF9EE-F0CA-75A4-7C4F-48D3806437E9}"/>
              </a:ext>
            </a:extLst>
          </p:cNvPr>
          <p:cNvCxnSpPr>
            <a:cxnSpLocks/>
          </p:cNvCxnSpPr>
          <p:nvPr/>
        </p:nvCxnSpPr>
        <p:spPr>
          <a:xfrm>
            <a:off x="408239" y="1038969"/>
            <a:ext cx="6423049" cy="4709"/>
          </a:xfrm>
          <a:prstGeom prst="line">
            <a:avLst/>
          </a:prstGeom>
        </p:spPr>
        <p:style>
          <a:lnRef idx="1">
            <a:schemeClr val="accent1"/>
          </a:lnRef>
          <a:fillRef idx="0">
            <a:schemeClr val="accent1"/>
          </a:fillRef>
          <a:effectRef idx="0">
            <a:schemeClr val="accent1"/>
          </a:effectRef>
          <a:fontRef idx="minor">
            <a:schemeClr val="tx1"/>
          </a:fontRef>
        </p:style>
      </p:cxnSp>
      <p:pic>
        <p:nvPicPr>
          <p:cNvPr id="72706" name="Picture 2" descr="Man reading a bible | Photo by Priscilla Du Preez on Unsplash">
            <a:extLst>
              <a:ext uri="{FF2B5EF4-FFF2-40B4-BE49-F238E27FC236}">
                <a16:creationId xmlns:a16="http://schemas.microsoft.com/office/drawing/2014/main" id="{BDF0EE38-9877-2AFE-A35A-B72E3B89770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0952"/>
          <a:stretch/>
        </p:blipFill>
        <p:spPr bwMode="auto">
          <a:xfrm>
            <a:off x="7144885" y="0"/>
            <a:ext cx="504711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139415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86942" y="148126"/>
            <a:ext cx="7173687" cy="624315"/>
          </a:xfrm>
        </p:spPr>
        <p:txBody>
          <a:bodyPr>
            <a:normAutofit fontScale="90000"/>
          </a:bodyPr>
          <a:lstStyle/>
          <a:p>
            <a:r>
              <a:rPr lang="en-US" dirty="0"/>
              <a:t>The Great Controversy, p. 352</a:t>
            </a:r>
          </a:p>
        </p:txBody>
      </p:sp>
      <p:sp>
        <p:nvSpPr>
          <p:cNvPr id="3" name="Content Placeholder 2"/>
          <p:cNvSpPr>
            <a:spLocks noGrp="1"/>
          </p:cNvSpPr>
          <p:nvPr>
            <p:ph idx="1"/>
          </p:nvPr>
        </p:nvSpPr>
        <p:spPr>
          <a:xfrm>
            <a:off x="4386943" y="920567"/>
            <a:ext cx="7266927" cy="5439291"/>
          </a:xfrm>
        </p:spPr>
        <p:txBody>
          <a:bodyPr>
            <a:noAutofit/>
          </a:bodyPr>
          <a:lstStyle/>
          <a:p>
            <a:pPr marL="0" indent="0">
              <a:buNone/>
            </a:pPr>
            <a:r>
              <a:rPr lang="en-US" sz="3600" dirty="0">
                <a:solidFill>
                  <a:srgbClr val="FFFFFF"/>
                </a:solidFill>
                <a:effectLst/>
              </a:rPr>
              <a:t>“</a:t>
            </a:r>
            <a:r>
              <a:rPr lang="en-US" sz="3600" b="0" i="0" dirty="0">
                <a:solidFill>
                  <a:srgbClr val="FFFFFF"/>
                </a:solidFill>
                <a:effectLst/>
              </a:rPr>
              <a:t>In both cases there was an acceptance of, or rather an adherence to, popular errors that blinded the mind to the truth. Both classes fulfilled the will of God in delivering the message which He desired to be given, and both, through their own misapprehension of their message, suffered disappointment.”</a:t>
            </a:r>
            <a:endParaRPr lang="en-US" sz="3600" dirty="0"/>
          </a:p>
        </p:txBody>
      </p:sp>
      <p:cxnSp>
        <p:nvCxnSpPr>
          <p:cNvPr id="7" name="Straight Connector 6">
            <a:extLst>
              <a:ext uri="{FF2B5EF4-FFF2-40B4-BE49-F238E27FC236}">
                <a16:creationId xmlns:a16="http://schemas.microsoft.com/office/drawing/2014/main" id="{B0248DDA-4112-2F09-9DA2-638560678FFF}"/>
              </a:ext>
            </a:extLst>
          </p:cNvPr>
          <p:cNvCxnSpPr>
            <a:cxnSpLocks/>
          </p:cNvCxnSpPr>
          <p:nvPr/>
        </p:nvCxnSpPr>
        <p:spPr>
          <a:xfrm>
            <a:off x="2806262" y="772441"/>
            <a:ext cx="8847608" cy="0"/>
          </a:xfrm>
          <a:prstGeom prst="line">
            <a:avLst/>
          </a:prstGeom>
        </p:spPr>
        <p:style>
          <a:lnRef idx="1">
            <a:schemeClr val="accent1"/>
          </a:lnRef>
          <a:fillRef idx="0">
            <a:schemeClr val="accent1"/>
          </a:fillRef>
          <a:effectRef idx="0">
            <a:schemeClr val="accent1"/>
          </a:effectRef>
          <a:fontRef idx="minor">
            <a:schemeClr val="tx1"/>
          </a:fontRef>
        </p:style>
      </p:cxnSp>
      <p:pic>
        <p:nvPicPr>
          <p:cNvPr id="73730" name="Picture 2">
            <a:extLst>
              <a:ext uri="{FF2B5EF4-FFF2-40B4-BE49-F238E27FC236}">
                <a16:creationId xmlns:a16="http://schemas.microsoft.com/office/drawing/2014/main" id="{E5E387B6-3CAD-3BC4-C05B-14CE30373FA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978" r="51143"/>
          <a:stretch/>
        </p:blipFill>
        <p:spPr bwMode="auto">
          <a:xfrm>
            <a:off x="8388" y="0"/>
            <a:ext cx="421526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249755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1" y="233332"/>
            <a:ext cx="6873766" cy="897078"/>
          </a:xfrm>
        </p:spPr>
        <p:txBody>
          <a:bodyPr>
            <a:normAutofit/>
          </a:bodyPr>
          <a:lstStyle/>
          <a:p>
            <a:r>
              <a:rPr lang="en-US" dirty="0"/>
              <a:t>The Great Controversy, p. 353</a:t>
            </a:r>
          </a:p>
        </p:txBody>
      </p:sp>
      <p:sp>
        <p:nvSpPr>
          <p:cNvPr id="3" name="Content Placeholder 2"/>
          <p:cNvSpPr>
            <a:spLocks noGrp="1"/>
          </p:cNvSpPr>
          <p:nvPr>
            <p:ph idx="1"/>
          </p:nvPr>
        </p:nvSpPr>
        <p:spPr>
          <a:xfrm>
            <a:off x="396315" y="1130410"/>
            <a:ext cx="6947262" cy="5229448"/>
          </a:xfrm>
        </p:spPr>
        <p:txBody>
          <a:bodyPr>
            <a:noAutofit/>
          </a:bodyPr>
          <a:lstStyle/>
          <a:p>
            <a:pPr marL="0" indent="0">
              <a:buNone/>
            </a:pPr>
            <a:r>
              <a:rPr lang="en-US" sz="3600" b="0" i="0" dirty="0">
                <a:solidFill>
                  <a:srgbClr val="FFFFFF"/>
                </a:solidFill>
                <a:effectLst/>
              </a:rPr>
              <a:t>“Yet God accomplished His own beneficent purpose in permitting the warning of the judgment to be given just as it was. The great day was at hand, and in His providence the people were brought to the test of a definite time, in order to reveal to them what was in their hearts.”</a:t>
            </a:r>
            <a:endParaRPr lang="en-US" sz="3600" dirty="0"/>
          </a:p>
        </p:txBody>
      </p:sp>
      <p:cxnSp>
        <p:nvCxnSpPr>
          <p:cNvPr id="5" name="Straight Connector 4">
            <a:extLst>
              <a:ext uri="{FF2B5EF4-FFF2-40B4-BE49-F238E27FC236}">
                <a16:creationId xmlns:a16="http://schemas.microsoft.com/office/drawing/2014/main" id="{53DDF9EE-F0CA-75A4-7C4F-48D3806437E9}"/>
              </a:ext>
            </a:extLst>
          </p:cNvPr>
          <p:cNvCxnSpPr>
            <a:cxnSpLocks/>
          </p:cNvCxnSpPr>
          <p:nvPr/>
        </p:nvCxnSpPr>
        <p:spPr>
          <a:xfrm>
            <a:off x="408239" y="1038969"/>
            <a:ext cx="6423049" cy="4709"/>
          </a:xfrm>
          <a:prstGeom prst="line">
            <a:avLst/>
          </a:prstGeom>
        </p:spPr>
        <p:style>
          <a:lnRef idx="1">
            <a:schemeClr val="accent1"/>
          </a:lnRef>
          <a:fillRef idx="0">
            <a:schemeClr val="accent1"/>
          </a:fillRef>
          <a:effectRef idx="0">
            <a:schemeClr val="accent1"/>
          </a:effectRef>
          <a:fontRef idx="minor">
            <a:schemeClr val="tx1"/>
          </a:fontRef>
        </p:style>
      </p:cxnSp>
      <p:pic>
        <p:nvPicPr>
          <p:cNvPr id="74754" name="Picture 2" descr="Yom Kippur - Jewish Day of Atonement - Disciples Today | ICOC">
            <a:extLst>
              <a:ext uri="{FF2B5EF4-FFF2-40B4-BE49-F238E27FC236}">
                <a16:creationId xmlns:a16="http://schemas.microsoft.com/office/drawing/2014/main" id="{58A5439C-7328-F443-156D-4A20B094347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7207" r="24452"/>
          <a:stretch/>
        </p:blipFill>
        <p:spPr bwMode="auto">
          <a:xfrm>
            <a:off x="7343577" y="38099"/>
            <a:ext cx="4848423" cy="68010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774624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9120" y="767197"/>
            <a:ext cx="10353762" cy="970450"/>
          </a:xfrm>
        </p:spPr>
        <p:txBody>
          <a:bodyPr>
            <a:normAutofit fontScale="90000"/>
          </a:bodyPr>
          <a:lstStyle/>
          <a:p>
            <a:r>
              <a:rPr lang="en-US" b="1" dirty="0"/>
              <a:t>1:  A separation of true believers from mere claimants must take place at the end.</a:t>
            </a:r>
            <a:endParaRPr lang="en-US" dirty="0"/>
          </a:p>
        </p:txBody>
      </p:sp>
      <p:sp>
        <p:nvSpPr>
          <p:cNvPr id="3" name="Content Placeholder 2"/>
          <p:cNvSpPr>
            <a:spLocks noGrp="1"/>
          </p:cNvSpPr>
          <p:nvPr>
            <p:ph idx="1"/>
          </p:nvPr>
        </p:nvSpPr>
        <p:spPr>
          <a:xfrm>
            <a:off x="1229539" y="2122716"/>
            <a:ext cx="9732922" cy="4016827"/>
          </a:xfrm>
          <a:solidFill>
            <a:schemeClr val="bg2">
              <a:lumMod val="75000"/>
            </a:schemeClr>
          </a:solidFill>
        </p:spPr>
        <p:txBody>
          <a:bodyPr>
            <a:normAutofit lnSpcReduction="10000"/>
          </a:bodyPr>
          <a:lstStyle/>
          <a:p>
            <a:pPr marL="0" indent="0">
              <a:buNone/>
            </a:pPr>
            <a:r>
              <a:rPr lang="en-US" sz="3600" b="1" dirty="0"/>
              <a:t>Matthew 13:47-50</a:t>
            </a:r>
          </a:p>
          <a:p>
            <a:r>
              <a:rPr lang="en-US" sz="3600" b="1" baseline="30000" dirty="0"/>
              <a:t>47 </a:t>
            </a:r>
            <a:r>
              <a:rPr lang="en-US" sz="3600" dirty="0"/>
              <a:t>Again, the kingdom of heaven is like unto a net, that was cast into the sea, and gathered of every kind:</a:t>
            </a:r>
          </a:p>
          <a:p>
            <a:r>
              <a:rPr lang="en-US" sz="3600" b="1" baseline="30000" dirty="0"/>
              <a:t>48 </a:t>
            </a:r>
            <a:r>
              <a:rPr lang="en-US" sz="3600" dirty="0"/>
              <a:t>Which, when it was full, they drew to shore, and sat down, and gathered the good into vessels, but cast the bad away.</a:t>
            </a:r>
          </a:p>
        </p:txBody>
      </p:sp>
      <p:sp>
        <p:nvSpPr>
          <p:cNvPr id="4" name="TextBox 3"/>
          <p:cNvSpPr txBox="1"/>
          <p:nvPr/>
        </p:nvSpPr>
        <p:spPr>
          <a:xfrm>
            <a:off x="1" y="-25028"/>
            <a:ext cx="6096000" cy="646331"/>
          </a:xfrm>
          <a:prstGeom prst="rect">
            <a:avLst/>
          </a:prstGeom>
          <a:solidFill>
            <a:schemeClr val="accent1">
              <a:lumMod val="50000"/>
            </a:schemeClr>
          </a:solidFill>
        </p:spPr>
        <p:txBody>
          <a:bodyPr wrap="square" rtlCol="0">
            <a:spAutoFit/>
          </a:bodyPr>
          <a:lstStyle/>
          <a:p>
            <a:r>
              <a:rPr lang="en-US" sz="3600" b="1" dirty="0">
                <a:solidFill>
                  <a:schemeClr val="bg1"/>
                </a:solidFill>
              </a:rPr>
              <a:t>The Investigative Judgment:</a:t>
            </a:r>
          </a:p>
        </p:txBody>
      </p:sp>
      <p:sp>
        <p:nvSpPr>
          <p:cNvPr id="6" name="Rectangle 5">
            <a:extLst>
              <a:ext uri="{FF2B5EF4-FFF2-40B4-BE49-F238E27FC236}">
                <a16:creationId xmlns:a16="http://schemas.microsoft.com/office/drawing/2014/main" id="{CE2F0D8C-67FE-65A0-B68D-45FBAB54EB19}"/>
              </a:ext>
            </a:extLst>
          </p:cNvPr>
          <p:cNvSpPr/>
          <p:nvPr/>
        </p:nvSpPr>
        <p:spPr>
          <a:xfrm>
            <a:off x="838200" y="718457"/>
            <a:ext cx="10434682" cy="1143000"/>
          </a:xfrm>
          <a:prstGeom prst="rect">
            <a:avLst/>
          </a:prstGeom>
          <a:noFill/>
          <a:ln w="76200">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6273507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9119" y="871658"/>
            <a:ext cx="10353762" cy="970450"/>
          </a:xfrm>
        </p:spPr>
        <p:txBody>
          <a:bodyPr>
            <a:normAutofit fontScale="90000"/>
          </a:bodyPr>
          <a:lstStyle/>
          <a:p>
            <a:r>
              <a:rPr lang="en-US" b="1" dirty="0"/>
              <a:t>1:  A separation of true believers from mere claimants must take place at the end.</a:t>
            </a:r>
            <a:endParaRPr lang="en-US" dirty="0"/>
          </a:p>
        </p:txBody>
      </p:sp>
      <p:sp>
        <p:nvSpPr>
          <p:cNvPr id="4" name="TextBox 3"/>
          <p:cNvSpPr txBox="1"/>
          <p:nvPr/>
        </p:nvSpPr>
        <p:spPr>
          <a:xfrm>
            <a:off x="1" y="-25028"/>
            <a:ext cx="6096000" cy="646331"/>
          </a:xfrm>
          <a:prstGeom prst="rect">
            <a:avLst/>
          </a:prstGeom>
          <a:solidFill>
            <a:schemeClr val="accent1">
              <a:lumMod val="50000"/>
            </a:schemeClr>
          </a:solidFill>
        </p:spPr>
        <p:txBody>
          <a:bodyPr wrap="square" rtlCol="0">
            <a:spAutoFit/>
          </a:bodyPr>
          <a:lstStyle/>
          <a:p>
            <a:r>
              <a:rPr lang="en-US" sz="3600" b="1" dirty="0">
                <a:solidFill>
                  <a:schemeClr val="bg1"/>
                </a:solidFill>
              </a:rPr>
              <a:t>The Investigative Judgment:</a:t>
            </a:r>
          </a:p>
        </p:txBody>
      </p:sp>
      <p:sp>
        <p:nvSpPr>
          <p:cNvPr id="7" name="Content Placeholder 2">
            <a:extLst>
              <a:ext uri="{FF2B5EF4-FFF2-40B4-BE49-F238E27FC236}">
                <a16:creationId xmlns:a16="http://schemas.microsoft.com/office/drawing/2014/main" id="{837326E0-289D-8980-CAC8-3C2DA8F6AF8C}"/>
              </a:ext>
            </a:extLst>
          </p:cNvPr>
          <p:cNvSpPr>
            <a:spLocks noGrp="1"/>
          </p:cNvSpPr>
          <p:nvPr>
            <p:ph idx="1"/>
          </p:nvPr>
        </p:nvSpPr>
        <p:spPr>
          <a:xfrm>
            <a:off x="919119" y="2096059"/>
            <a:ext cx="10353675" cy="4059237"/>
          </a:xfrm>
          <a:solidFill>
            <a:schemeClr val="bg2">
              <a:lumMod val="75000"/>
            </a:schemeClr>
          </a:solidFill>
        </p:spPr>
        <p:txBody>
          <a:bodyPr>
            <a:normAutofit/>
          </a:bodyPr>
          <a:lstStyle/>
          <a:p>
            <a:pPr marL="0" indent="0">
              <a:buNone/>
            </a:pPr>
            <a:r>
              <a:rPr lang="en-US" sz="3600" b="1" dirty="0"/>
              <a:t>Matthew 13:47-50</a:t>
            </a:r>
          </a:p>
          <a:p>
            <a:r>
              <a:rPr lang="en-US" sz="3600" b="1" baseline="30000" dirty="0"/>
              <a:t>49 </a:t>
            </a:r>
            <a:r>
              <a:rPr lang="en-US" sz="3600" dirty="0"/>
              <a:t>So shall it be at the end of the world: the angels shall come forth, and sever the wicked from among the just,</a:t>
            </a:r>
          </a:p>
          <a:p>
            <a:r>
              <a:rPr lang="en-US" sz="3600" b="1" baseline="30000" dirty="0"/>
              <a:t>50 </a:t>
            </a:r>
            <a:r>
              <a:rPr lang="en-US" sz="3600" dirty="0"/>
              <a:t>And shall cast them into the furnace of fire: there shall be wailing and gnashing of teeth.</a:t>
            </a:r>
          </a:p>
        </p:txBody>
      </p:sp>
      <p:sp>
        <p:nvSpPr>
          <p:cNvPr id="8" name="Rectangle 7">
            <a:extLst>
              <a:ext uri="{FF2B5EF4-FFF2-40B4-BE49-F238E27FC236}">
                <a16:creationId xmlns:a16="http://schemas.microsoft.com/office/drawing/2014/main" id="{8F0460B3-E74E-C8B6-4CE7-B29FA8909CCF}"/>
              </a:ext>
            </a:extLst>
          </p:cNvPr>
          <p:cNvSpPr/>
          <p:nvPr/>
        </p:nvSpPr>
        <p:spPr>
          <a:xfrm>
            <a:off x="878615" y="702703"/>
            <a:ext cx="10434682" cy="1245839"/>
          </a:xfrm>
          <a:prstGeom prst="rect">
            <a:avLst/>
          </a:prstGeom>
          <a:noFill/>
          <a:ln w="76200">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2437901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9119" y="871658"/>
            <a:ext cx="10353762" cy="970450"/>
          </a:xfrm>
        </p:spPr>
        <p:txBody>
          <a:bodyPr>
            <a:normAutofit fontScale="90000"/>
          </a:bodyPr>
          <a:lstStyle/>
          <a:p>
            <a:r>
              <a:rPr lang="en-US" b="1" dirty="0"/>
              <a:t>1:  A separation of true believers from mere claimants must take place at the end.</a:t>
            </a:r>
            <a:endParaRPr lang="en-US" dirty="0"/>
          </a:p>
        </p:txBody>
      </p:sp>
      <p:sp>
        <p:nvSpPr>
          <p:cNvPr id="4" name="TextBox 3"/>
          <p:cNvSpPr txBox="1"/>
          <p:nvPr/>
        </p:nvSpPr>
        <p:spPr>
          <a:xfrm>
            <a:off x="1" y="-25028"/>
            <a:ext cx="6096000" cy="646331"/>
          </a:xfrm>
          <a:prstGeom prst="rect">
            <a:avLst/>
          </a:prstGeom>
          <a:solidFill>
            <a:schemeClr val="accent1">
              <a:lumMod val="50000"/>
            </a:schemeClr>
          </a:solidFill>
        </p:spPr>
        <p:txBody>
          <a:bodyPr wrap="square" rtlCol="0">
            <a:spAutoFit/>
          </a:bodyPr>
          <a:lstStyle/>
          <a:p>
            <a:r>
              <a:rPr lang="en-US" sz="3600" b="1" dirty="0">
                <a:solidFill>
                  <a:schemeClr val="bg1"/>
                </a:solidFill>
              </a:rPr>
              <a:t>The Investigative Judgment:</a:t>
            </a:r>
          </a:p>
        </p:txBody>
      </p:sp>
      <p:sp>
        <p:nvSpPr>
          <p:cNvPr id="7" name="Content Placeholder 2">
            <a:extLst>
              <a:ext uri="{FF2B5EF4-FFF2-40B4-BE49-F238E27FC236}">
                <a16:creationId xmlns:a16="http://schemas.microsoft.com/office/drawing/2014/main" id="{837326E0-289D-8980-CAC8-3C2DA8F6AF8C}"/>
              </a:ext>
            </a:extLst>
          </p:cNvPr>
          <p:cNvSpPr>
            <a:spLocks noGrp="1"/>
          </p:cNvSpPr>
          <p:nvPr>
            <p:ph idx="1"/>
          </p:nvPr>
        </p:nvSpPr>
        <p:spPr>
          <a:xfrm>
            <a:off x="919119" y="2096059"/>
            <a:ext cx="10353675" cy="4059237"/>
          </a:xfrm>
          <a:solidFill>
            <a:schemeClr val="bg2">
              <a:lumMod val="75000"/>
            </a:schemeClr>
          </a:solidFill>
        </p:spPr>
        <p:txBody>
          <a:bodyPr>
            <a:normAutofit fontScale="92500"/>
          </a:bodyPr>
          <a:lstStyle/>
          <a:p>
            <a:pPr marL="0" marR="0" lvl="0" indent="0" algn="l" defTabSz="457200" rtl="0" eaLnBrk="1" fontAlgn="auto" latinLnBrk="0" hangingPunct="1">
              <a:lnSpc>
                <a:spcPct val="100000"/>
              </a:lnSpc>
              <a:spcBef>
                <a:spcPct val="20000"/>
              </a:spcBef>
              <a:spcAft>
                <a:spcPts val="600"/>
              </a:spcAft>
              <a:buClr>
                <a:srgbClr val="DADADA"/>
              </a:buClr>
              <a:buSzPct val="70000"/>
              <a:buFont typeface="Wingdings 2" charset="2"/>
              <a:buNone/>
              <a:tabLst/>
              <a:defRPr/>
            </a:pPr>
            <a:r>
              <a:rPr kumimoji="0" lang="en-US" sz="4000" b="1" i="0" u="none" strike="noStrike" kern="1200" cap="none" spc="0" normalizeH="0" baseline="0" noProof="0" dirty="0">
                <a:ln>
                  <a:solidFill>
                    <a:prstClr val="black">
                      <a:lumMod val="75000"/>
                      <a:lumOff val="25000"/>
                      <a:alpha val="10000"/>
                    </a:prstClr>
                  </a:solidFill>
                </a:ln>
                <a:solidFill>
                  <a:srgbClr val="DADADA"/>
                </a:solidFill>
                <a:effectLst>
                  <a:outerShdw blurRad="9525" dist="25400" dir="14640000" algn="tl" rotWithShape="0">
                    <a:prstClr val="black">
                      <a:alpha val="30000"/>
                    </a:prstClr>
                  </a:outerShdw>
                </a:effectLst>
                <a:uLnTx/>
                <a:uFillTx/>
                <a:latin typeface="Calisto MT" panose="02040603050505030304"/>
                <a:ea typeface="+mn-ea"/>
                <a:cs typeface="+mn-cs"/>
              </a:rPr>
              <a:t>Matthew 13:30, 40-43</a:t>
            </a:r>
          </a:p>
          <a:p>
            <a:pPr marL="342900" marR="0" lvl="0" indent="-306000" algn="l" defTabSz="457200" rtl="0" eaLnBrk="1" fontAlgn="auto" latinLnBrk="0" hangingPunct="1">
              <a:lnSpc>
                <a:spcPct val="100000"/>
              </a:lnSpc>
              <a:spcBef>
                <a:spcPct val="20000"/>
              </a:spcBef>
              <a:spcAft>
                <a:spcPts val="600"/>
              </a:spcAft>
              <a:buClr>
                <a:srgbClr val="DADADA"/>
              </a:buClr>
              <a:buSzPct val="70000"/>
              <a:buFont typeface="Wingdings 2" charset="2"/>
              <a:buChar char=""/>
              <a:tabLst/>
              <a:defRPr/>
            </a:pPr>
            <a:r>
              <a:rPr kumimoji="0" lang="en-US" sz="3600" b="1" i="0" u="none" strike="noStrike" kern="1200" cap="none" spc="0" normalizeH="0" baseline="30000" noProof="0" dirty="0">
                <a:ln>
                  <a:solidFill>
                    <a:prstClr val="black">
                      <a:lumMod val="75000"/>
                      <a:lumOff val="25000"/>
                      <a:alpha val="10000"/>
                    </a:prstClr>
                  </a:solidFill>
                </a:ln>
                <a:solidFill>
                  <a:srgbClr val="DADADA"/>
                </a:solidFill>
                <a:effectLst>
                  <a:outerShdw blurRad="9525" dist="25400" dir="14640000" algn="tl" rotWithShape="0">
                    <a:prstClr val="black">
                      <a:alpha val="30000"/>
                    </a:prstClr>
                  </a:outerShdw>
                </a:effectLst>
                <a:uLnTx/>
                <a:uFillTx/>
                <a:latin typeface="Calisto MT" panose="02040603050505030304"/>
                <a:ea typeface="+mn-ea"/>
                <a:cs typeface="+mn-cs"/>
              </a:rPr>
              <a:t>30 </a:t>
            </a:r>
            <a:r>
              <a:rPr kumimoji="0" lang="en-US" sz="3600" b="0" i="0" u="none" strike="noStrike" kern="1200" cap="none" spc="0" normalizeH="0" baseline="0" noProof="0" dirty="0">
                <a:ln>
                  <a:solidFill>
                    <a:prstClr val="black">
                      <a:lumMod val="75000"/>
                      <a:lumOff val="25000"/>
                      <a:alpha val="10000"/>
                    </a:prstClr>
                  </a:solidFill>
                </a:ln>
                <a:solidFill>
                  <a:srgbClr val="DADADA"/>
                </a:solidFill>
                <a:effectLst>
                  <a:outerShdw blurRad="9525" dist="25400" dir="14640000" algn="tl" rotWithShape="0">
                    <a:prstClr val="black">
                      <a:alpha val="30000"/>
                    </a:prstClr>
                  </a:outerShdw>
                </a:effectLst>
                <a:uLnTx/>
                <a:uFillTx/>
                <a:latin typeface="Calisto MT" panose="02040603050505030304"/>
                <a:ea typeface="+mn-ea"/>
                <a:cs typeface="+mn-cs"/>
              </a:rPr>
              <a:t>Let both grow together until the harvest: and in the time of harvest I will say to the reapers, Gather ye together first the tares, and bind them in bundles to burn them: but gather the wheat into my barn.</a:t>
            </a:r>
          </a:p>
          <a:p>
            <a:pPr marL="342900" marR="0" lvl="0" indent="-306000" algn="l" defTabSz="457200" rtl="0" eaLnBrk="1" fontAlgn="auto" latinLnBrk="0" hangingPunct="1">
              <a:lnSpc>
                <a:spcPct val="100000"/>
              </a:lnSpc>
              <a:spcBef>
                <a:spcPct val="20000"/>
              </a:spcBef>
              <a:spcAft>
                <a:spcPts val="600"/>
              </a:spcAft>
              <a:buClr>
                <a:srgbClr val="DADADA"/>
              </a:buClr>
              <a:buSzPct val="70000"/>
              <a:buFont typeface="Wingdings 2" charset="2"/>
              <a:buChar char=""/>
              <a:tabLst/>
              <a:defRPr/>
            </a:pPr>
            <a:r>
              <a:rPr kumimoji="0" lang="en-US" sz="3600" b="1" i="0" u="none" strike="noStrike" kern="1200" cap="none" spc="0" normalizeH="0" baseline="30000" noProof="0" dirty="0">
                <a:ln>
                  <a:solidFill>
                    <a:prstClr val="black">
                      <a:lumMod val="75000"/>
                      <a:lumOff val="25000"/>
                      <a:alpha val="10000"/>
                    </a:prstClr>
                  </a:solidFill>
                </a:ln>
                <a:solidFill>
                  <a:srgbClr val="DADADA"/>
                </a:solidFill>
                <a:effectLst>
                  <a:outerShdw blurRad="9525" dist="25400" dir="14640000" algn="tl" rotWithShape="0">
                    <a:prstClr val="black">
                      <a:alpha val="30000"/>
                    </a:prstClr>
                  </a:outerShdw>
                </a:effectLst>
                <a:uLnTx/>
                <a:uFillTx/>
                <a:latin typeface="Calisto MT" panose="02040603050505030304"/>
                <a:ea typeface="+mn-ea"/>
                <a:cs typeface="+mn-cs"/>
              </a:rPr>
              <a:t>40 </a:t>
            </a:r>
            <a:r>
              <a:rPr kumimoji="0" lang="en-US" sz="3600" b="0" i="0" u="none" strike="noStrike" kern="1200" cap="none" spc="0" normalizeH="0" baseline="0" noProof="0" dirty="0">
                <a:ln>
                  <a:solidFill>
                    <a:prstClr val="black">
                      <a:lumMod val="75000"/>
                      <a:lumOff val="25000"/>
                      <a:alpha val="10000"/>
                    </a:prstClr>
                  </a:solidFill>
                </a:ln>
                <a:solidFill>
                  <a:srgbClr val="DADADA"/>
                </a:solidFill>
                <a:effectLst>
                  <a:outerShdw blurRad="9525" dist="25400" dir="14640000" algn="tl" rotWithShape="0">
                    <a:prstClr val="black">
                      <a:alpha val="30000"/>
                    </a:prstClr>
                  </a:outerShdw>
                </a:effectLst>
                <a:uLnTx/>
                <a:uFillTx/>
                <a:latin typeface="Calisto MT" panose="02040603050505030304"/>
                <a:ea typeface="+mn-ea"/>
                <a:cs typeface="+mn-cs"/>
              </a:rPr>
              <a:t>As therefore the tares are gathered and burned in the fire; so shall it be in the end of this world.</a:t>
            </a:r>
          </a:p>
        </p:txBody>
      </p:sp>
      <p:sp>
        <p:nvSpPr>
          <p:cNvPr id="8" name="Rectangle 7">
            <a:extLst>
              <a:ext uri="{FF2B5EF4-FFF2-40B4-BE49-F238E27FC236}">
                <a16:creationId xmlns:a16="http://schemas.microsoft.com/office/drawing/2014/main" id="{8F0460B3-E74E-C8B6-4CE7-B29FA8909CCF}"/>
              </a:ext>
            </a:extLst>
          </p:cNvPr>
          <p:cNvSpPr/>
          <p:nvPr/>
        </p:nvSpPr>
        <p:spPr>
          <a:xfrm>
            <a:off x="878615" y="702703"/>
            <a:ext cx="10434682" cy="1245839"/>
          </a:xfrm>
          <a:prstGeom prst="rect">
            <a:avLst/>
          </a:prstGeom>
          <a:noFill/>
          <a:ln w="76200">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0884603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9119" y="871658"/>
            <a:ext cx="10353762" cy="970450"/>
          </a:xfrm>
        </p:spPr>
        <p:txBody>
          <a:bodyPr>
            <a:normAutofit fontScale="90000"/>
          </a:bodyPr>
          <a:lstStyle/>
          <a:p>
            <a:r>
              <a:rPr lang="en-US" b="1" dirty="0"/>
              <a:t>1:  A separation of true believers from mere claimants must take place at the end.</a:t>
            </a:r>
            <a:endParaRPr lang="en-US" dirty="0"/>
          </a:p>
        </p:txBody>
      </p:sp>
      <p:sp>
        <p:nvSpPr>
          <p:cNvPr id="4" name="TextBox 3"/>
          <p:cNvSpPr txBox="1"/>
          <p:nvPr/>
        </p:nvSpPr>
        <p:spPr>
          <a:xfrm>
            <a:off x="1" y="-25028"/>
            <a:ext cx="6096000" cy="646331"/>
          </a:xfrm>
          <a:prstGeom prst="rect">
            <a:avLst/>
          </a:prstGeom>
          <a:solidFill>
            <a:schemeClr val="accent1">
              <a:lumMod val="50000"/>
            </a:schemeClr>
          </a:solidFill>
        </p:spPr>
        <p:txBody>
          <a:bodyPr wrap="square" rtlCol="0">
            <a:spAutoFit/>
          </a:bodyPr>
          <a:lstStyle/>
          <a:p>
            <a:r>
              <a:rPr lang="en-US" sz="3600" b="1" dirty="0">
                <a:solidFill>
                  <a:schemeClr val="bg1"/>
                </a:solidFill>
              </a:rPr>
              <a:t>The Investigative Judgment:</a:t>
            </a:r>
          </a:p>
        </p:txBody>
      </p:sp>
      <p:sp>
        <p:nvSpPr>
          <p:cNvPr id="3" name="Content Placeholder 2">
            <a:extLst>
              <a:ext uri="{FF2B5EF4-FFF2-40B4-BE49-F238E27FC236}">
                <a16:creationId xmlns:a16="http://schemas.microsoft.com/office/drawing/2014/main" id="{1D4838FA-DD27-8F17-5D58-3DE18E249D00}"/>
              </a:ext>
            </a:extLst>
          </p:cNvPr>
          <p:cNvSpPr txBox="1">
            <a:spLocks/>
          </p:cNvSpPr>
          <p:nvPr/>
        </p:nvSpPr>
        <p:spPr>
          <a:xfrm>
            <a:off x="337457" y="2096059"/>
            <a:ext cx="11440886" cy="4478912"/>
          </a:xfrm>
          <a:prstGeom prst="rect">
            <a:avLst/>
          </a:prstGeom>
          <a:solidFill>
            <a:schemeClr val="bg2">
              <a:lumMod val="75000"/>
            </a:schemeClr>
          </a:solidFill>
          <a:effectLst>
            <a:outerShdw blurRad="25400" dir="17880000">
              <a:srgbClr val="000000">
                <a:alpha val="46000"/>
              </a:srgbClr>
            </a:outerShdw>
          </a:effectLst>
        </p:spPr>
        <p:txBody>
          <a:bodyPr vert="horz" lIns="91440" tIns="45720" rIns="91440" bIns="45720" rtlCol="0" anchor="t">
            <a:normAutofit lnSpcReduction="10000"/>
          </a:bodyPr>
          <a:lst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a:lstStyle>
          <a:p>
            <a:pPr marL="0" indent="0">
              <a:buClr>
                <a:srgbClr val="DADADA"/>
              </a:buClr>
              <a:buFont typeface="Wingdings 2" charset="2"/>
              <a:buNone/>
              <a:defRPr/>
            </a:pPr>
            <a:r>
              <a:rPr lang="en-US" sz="3700" b="1" dirty="0">
                <a:ln>
                  <a:solidFill>
                    <a:prstClr val="black">
                      <a:lumMod val="75000"/>
                      <a:lumOff val="25000"/>
                      <a:alpha val="10000"/>
                    </a:prstClr>
                  </a:solidFill>
                </a:ln>
                <a:solidFill>
                  <a:srgbClr val="DADADA"/>
                </a:solidFill>
                <a:effectLst>
                  <a:outerShdw blurRad="9525" dist="25400" dir="14640000" algn="tl" rotWithShape="0">
                    <a:prstClr val="black">
                      <a:alpha val="30000"/>
                    </a:prstClr>
                  </a:outerShdw>
                </a:effectLst>
                <a:latin typeface="Calisto MT" panose="02040603050505030304"/>
              </a:rPr>
              <a:t>Matthew 13:30, 40-43</a:t>
            </a:r>
          </a:p>
          <a:p>
            <a:pPr>
              <a:buClr>
                <a:srgbClr val="DADADA"/>
              </a:buClr>
              <a:defRPr/>
            </a:pPr>
            <a:r>
              <a:rPr lang="en-US" sz="3300" b="1" baseline="30000" dirty="0">
                <a:ln>
                  <a:solidFill>
                    <a:prstClr val="black">
                      <a:lumMod val="75000"/>
                      <a:lumOff val="25000"/>
                      <a:alpha val="10000"/>
                    </a:prstClr>
                  </a:solidFill>
                </a:ln>
                <a:solidFill>
                  <a:srgbClr val="DADADA"/>
                </a:solidFill>
                <a:effectLst>
                  <a:outerShdw blurRad="9525" dist="25400" dir="14640000" algn="tl" rotWithShape="0">
                    <a:prstClr val="black">
                      <a:alpha val="30000"/>
                    </a:prstClr>
                  </a:outerShdw>
                </a:effectLst>
                <a:latin typeface="Calisto MT" panose="02040603050505030304"/>
              </a:rPr>
              <a:t>41 </a:t>
            </a:r>
            <a:r>
              <a:rPr lang="en-US" sz="3300" dirty="0">
                <a:ln>
                  <a:solidFill>
                    <a:prstClr val="black">
                      <a:lumMod val="75000"/>
                      <a:lumOff val="25000"/>
                      <a:alpha val="10000"/>
                    </a:prstClr>
                  </a:solidFill>
                </a:ln>
                <a:solidFill>
                  <a:srgbClr val="DADADA"/>
                </a:solidFill>
                <a:effectLst>
                  <a:outerShdw blurRad="9525" dist="25400" dir="14640000" algn="tl" rotWithShape="0">
                    <a:prstClr val="black">
                      <a:alpha val="30000"/>
                    </a:prstClr>
                  </a:outerShdw>
                </a:effectLst>
                <a:latin typeface="Calisto MT" panose="02040603050505030304"/>
              </a:rPr>
              <a:t>The Son of man shall send forth his angels, and they shall gather out of his kingdom all things that offend, and them which do iniquity;</a:t>
            </a:r>
          </a:p>
          <a:p>
            <a:pPr>
              <a:buClr>
                <a:srgbClr val="DADADA"/>
              </a:buClr>
              <a:defRPr/>
            </a:pPr>
            <a:r>
              <a:rPr lang="en-US" sz="3300" b="1" baseline="30000" dirty="0">
                <a:ln>
                  <a:solidFill>
                    <a:prstClr val="black">
                      <a:lumMod val="75000"/>
                      <a:lumOff val="25000"/>
                      <a:alpha val="10000"/>
                    </a:prstClr>
                  </a:solidFill>
                </a:ln>
                <a:solidFill>
                  <a:srgbClr val="DADADA"/>
                </a:solidFill>
                <a:effectLst>
                  <a:outerShdw blurRad="9525" dist="25400" dir="14640000" algn="tl" rotWithShape="0">
                    <a:prstClr val="black">
                      <a:alpha val="30000"/>
                    </a:prstClr>
                  </a:outerShdw>
                </a:effectLst>
                <a:latin typeface="Calisto MT" panose="02040603050505030304"/>
              </a:rPr>
              <a:t>42 </a:t>
            </a:r>
            <a:r>
              <a:rPr lang="en-US" sz="3300" dirty="0">
                <a:ln>
                  <a:solidFill>
                    <a:prstClr val="black">
                      <a:lumMod val="75000"/>
                      <a:lumOff val="25000"/>
                      <a:alpha val="10000"/>
                    </a:prstClr>
                  </a:solidFill>
                </a:ln>
                <a:solidFill>
                  <a:srgbClr val="DADADA"/>
                </a:solidFill>
                <a:effectLst>
                  <a:outerShdw blurRad="9525" dist="25400" dir="14640000" algn="tl" rotWithShape="0">
                    <a:prstClr val="black">
                      <a:alpha val="30000"/>
                    </a:prstClr>
                  </a:outerShdw>
                </a:effectLst>
                <a:latin typeface="Calisto MT" panose="02040603050505030304"/>
              </a:rPr>
              <a:t>And shall cast them into a furnace of fire: there shall be wailing and gnashing of teeth.</a:t>
            </a:r>
          </a:p>
          <a:p>
            <a:pPr>
              <a:buClr>
                <a:srgbClr val="DADADA"/>
              </a:buClr>
              <a:defRPr/>
            </a:pPr>
            <a:r>
              <a:rPr lang="en-US" sz="3300" b="1" baseline="30000" dirty="0">
                <a:ln>
                  <a:solidFill>
                    <a:prstClr val="black">
                      <a:lumMod val="75000"/>
                      <a:lumOff val="25000"/>
                      <a:alpha val="10000"/>
                    </a:prstClr>
                  </a:solidFill>
                </a:ln>
                <a:solidFill>
                  <a:srgbClr val="DADADA"/>
                </a:solidFill>
                <a:effectLst>
                  <a:outerShdw blurRad="9525" dist="25400" dir="14640000" algn="tl" rotWithShape="0">
                    <a:prstClr val="black">
                      <a:alpha val="30000"/>
                    </a:prstClr>
                  </a:outerShdw>
                </a:effectLst>
                <a:latin typeface="Calisto MT" panose="02040603050505030304"/>
              </a:rPr>
              <a:t>43 </a:t>
            </a:r>
            <a:r>
              <a:rPr lang="en-US" sz="3300" dirty="0">
                <a:ln>
                  <a:solidFill>
                    <a:prstClr val="black">
                      <a:lumMod val="75000"/>
                      <a:lumOff val="25000"/>
                      <a:alpha val="10000"/>
                    </a:prstClr>
                  </a:solidFill>
                </a:ln>
                <a:solidFill>
                  <a:srgbClr val="DADADA"/>
                </a:solidFill>
                <a:effectLst>
                  <a:outerShdw blurRad="9525" dist="25400" dir="14640000" algn="tl" rotWithShape="0">
                    <a:prstClr val="black">
                      <a:alpha val="30000"/>
                    </a:prstClr>
                  </a:outerShdw>
                </a:effectLst>
                <a:latin typeface="Calisto MT" panose="02040603050505030304"/>
              </a:rPr>
              <a:t>Then shall the righteous shine forth as the sun in the kingdom of their Father. Who hath ears to hear, let him hear.</a:t>
            </a:r>
          </a:p>
        </p:txBody>
      </p:sp>
      <p:sp>
        <p:nvSpPr>
          <p:cNvPr id="8" name="Rectangle 7">
            <a:extLst>
              <a:ext uri="{FF2B5EF4-FFF2-40B4-BE49-F238E27FC236}">
                <a16:creationId xmlns:a16="http://schemas.microsoft.com/office/drawing/2014/main" id="{8F0460B3-E74E-C8B6-4CE7-B29FA8909CCF}"/>
              </a:ext>
            </a:extLst>
          </p:cNvPr>
          <p:cNvSpPr/>
          <p:nvPr/>
        </p:nvSpPr>
        <p:spPr>
          <a:xfrm>
            <a:off x="878615" y="702703"/>
            <a:ext cx="10434682" cy="1245839"/>
          </a:xfrm>
          <a:prstGeom prst="rect">
            <a:avLst/>
          </a:prstGeom>
          <a:noFill/>
          <a:ln w="76200">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232010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9119" y="871658"/>
            <a:ext cx="10353762" cy="970450"/>
          </a:xfrm>
        </p:spPr>
        <p:txBody>
          <a:bodyPr>
            <a:normAutofit fontScale="90000"/>
          </a:bodyPr>
          <a:lstStyle/>
          <a:p>
            <a:r>
              <a:rPr lang="en-US" b="1" dirty="0"/>
              <a:t>2:  God searches hearts THEN He rewards.  He always investigates the facts first. </a:t>
            </a:r>
            <a:endParaRPr lang="en-US" dirty="0"/>
          </a:p>
        </p:txBody>
      </p:sp>
      <p:sp>
        <p:nvSpPr>
          <p:cNvPr id="4" name="TextBox 3"/>
          <p:cNvSpPr txBox="1"/>
          <p:nvPr/>
        </p:nvSpPr>
        <p:spPr>
          <a:xfrm>
            <a:off x="1" y="-25028"/>
            <a:ext cx="6096000" cy="646331"/>
          </a:xfrm>
          <a:prstGeom prst="rect">
            <a:avLst/>
          </a:prstGeom>
          <a:solidFill>
            <a:schemeClr val="accent1">
              <a:lumMod val="50000"/>
            </a:schemeClr>
          </a:solidFill>
        </p:spPr>
        <p:txBody>
          <a:bodyPr wrap="square" rtlCol="0">
            <a:spAutoFit/>
          </a:bodyPr>
          <a:lstStyle/>
          <a:p>
            <a:r>
              <a:rPr lang="en-US" sz="3600" b="1" dirty="0">
                <a:solidFill>
                  <a:schemeClr val="bg1"/>
                </a:solidFill>
              </a:rPr>
              <a:t>The Investigative Judgment:</a:t>
            </a:r>
          </a:p>
        </p:txBody>
      </p:sp>
      <p:sp>
        <p:nvSpPr>
          <p:cNvPr id="7" name="Content Placeholder 2">
            <a:extLst>
              <a:ext uri="{FF2B5EF4-FFF2-40B4-BE49-F238E27FC236}">
                <a16:creationId xmlns:a16="http://schemas.microsoft.com/office/drawing/2014/main" id="{837326E0-289D-8980-CAC8-3C2DA8F6AF8C}"/>
              </a:ext>
            </a:extLst>
          </p:cNvPr>
          <p:cNvSpPr>
            <a:spLocks noGrp="1"/>
          </p:cNvSpPr>
          <p:nvPr>
            <p:ph idx="1"/>
          </p:nvPr>
        </p:nvSpPr>
        <p:spPr>
          <a:xfrm>
            <a:off x="919119" y="2096059"/>
            <a:ext cx="10353675" cy="4059237"/>
          </a:xfrm>
          <a:solidFill>
            <a:schemeClr val="bg2">
              <a:lumMod val="75000"/>
            </a:schemeClr>
          </a:solidFill>
        </p:spPr>
        <p:txBody>
          <a:bodyPr>
            <a:normAutofit fontScale="85000" lnSpcReduction="20000"/>
          </a:bodyPr>
          <a:lstStyle/>
          <a:p>
            <a:pPr marL="0" indent="0">
              <a:buNone/>
            </a:pPr>
            <a:r>
              <a:rPr lang="en-US" sz="4400" b="1" dirty="0"/>
              <a:t>Genesis 3:9-11</a:t>
            </a:r>
          </a:p>
          <a:p>
            <a:r>
              <a:rPr lang="en-US" sz="4000" b="1" baseline="30000" dirty="0"/>
              <a:t>9 </a:t>
            </a:r>
            <a:r>
              <a:rPr lang="en-US" sz="4000" dirty="0"/>
              <a:t>And the </a:t>
            </a:r>
            <a:r>
              <a:rPr lang="en-US" sz="4000" cap="small" dirty="0"/>
              <a:t>Lord</a:t>
            </a:r>
            <a:r>
              <a:rPr lang="en-US" sz="4000" dirty="0"/>
              <a:t> God called unto Adam, and said unto him, Where art thou?</a:t>
            </a:r>
          </a:p>
          <a:p>
            <a:r>
              <a:rPr lang="en-US" sz="4000" b="1" baseline="30000" dirty="0"/>
              <a:t>10 </a:t>
            </a:r>
            <a:r>
              <a:rPr lang="en-US" sz="4000" dirty="0"/>
              <a:t>And he said, I heard thy voice in the garden, and I was afraid, because I was naked; and I hid myself.</a:t>
            </a:r>
          </a:p>
          <a:p>
            <a:r>
              <a:rPr lang="en-US" sz="4000" b="1" baseline="30000" dirty="0"/>
              <a:t>11 </a:t>
            </a:r>
            <a:r>
              <a:rPr lang="en-US" sz="4000" dirty="0"/>
              <a:t>And he said, Who told thee that thou </a:t>
            </a:r>
            <a:r>
              <a:rPr lang="en-US" sz="4000" dirty="0" err="1"/>
              <a:t>wast</a:t>
            </a:r>
            <a:r>
              <a:rPr lang="en-US" sz="4000" dirty="0"/>
              <a:t> naked? Hast thou eaten of the tree, whereof I commanded thee that thou shouldest not eat?</a:t>
            </a:r>
          </a:p>
        </p:txBody>
      </p:sp>
      <p:sp>
        <p:nvSpPr>
          <p:cNvPr id="8" name="Rectangle 7">
            <a:extLst>
              <a:ext uri="{FF2B5EF4-FFF2-40B4-BE49-F238E27FC236}">
                <a16:creationId xmlns:a16="http://schemas.microsoft.com/office/drawing/2014/main" id="{8F0460B3-E74E-C8B6-4CE7-B29FA8909CCF}"/>
              </a:ext>
            </a:extLst>
          </p:cNvPr>
          <p:cNvSpPr/>
          <p:nvPr/>
        </p:nvSpPr>
        <p:spPr>
          <a:xfrm>
            <a:off x="878615" y="702703"/>
            <a:ext cx="10434682" cy="1245839"/>
          </a:xfrm>
          <a:prstGeom prst="rect">
            <a:avLst/>
          </a:prstGeom>
          <a:noFill/>
          <a:ln w="762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529681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1" y="233332"/>
            <a:ext cx="6873766" cy="897078"/>
          </a:xfrm>
        </p:spPr>
        <p:txBody>
          <a:bodyPr>
            <a:normAutofit/>
          </a:bodyPr>
          <a:lstStyle/>
          <a:p>
            <a:r>
              <a:rPr lang="en-US" dirty="0"/>
              <a:t>The Great Controversy, p. 320</a:t>
            </a:r>
          </a:p>
        </p:txBody>
      </p:sp>
      <p:sp>
        <p:nvSpPr>
          <p:cNvPr id="3" name="Content Placeholder 2"/>
          <p:cNvSpPr>
            <a:spLocks noGrp="1"/>
          </p:cNvSpPr>
          <p:nvPr>
            <p:ph idx="1"/>
          </p:nvPr>
        </p:nvSpPr>
        <p:spPr>
          <a:xfrm>
            <a:off x="396314" y="1130410"/>
            <a:ext cx="7688243" cy="5229448"/>
          </a:xfrm>
        </p:spPr>
        <p:txBody>
          <a:bodyPr>
            <a:noAutofit/>
          </a:bodyPr>
          <a:lstStyle/>
          <a:p>
            <a:pPr marL="0" indent="0">
              <a:buNone/>
            </a:pPr>
            <a:r>
              <a:rPr lang="en-US" sz="3200" b="0" i="0" dirty="0">
                <a:solidFill>
                  <a:srgbClr val="FFFFFF"/>
                </a:solidFill>
                <a:effectLst/>
              </a:rPr>
              <a:t>“Every word was permitted to have its proper bearing upon the subject of the text, and if his view of it harmonized with every collateral passage, it ceased to be a difficulty. Thus whenever he met with a passage hard to be understood he found an explanation in some other portion of the Scriptures. As he studied with earnest prayer for divine enlightenment, that which had before appeared dark to his understanding was made clear.”</a:t>
            </a:r>
            <a:endParaRPr lang="en-US" sz="3500" dirty="0"/>
          </a:p>
        </p:txBody>
      </p:sp>
      <p:cxnSp>
        <p:nvCxnSpPr>
          <p:cNvPr id="5" name="Straight Connector 4">
            <a:extLst>
              <a:ext uri="{FF2B5EF4-FFF2-40B4-BE49-F238E27FC236}">
                <a16:creationId xmlns:a16="http://schemas.microsoft.com/office/drawing/2014/main" id="{53DDF9EE-F0CA-75A4-7C4F-48D3806437E9}"/>
              </a:ext>
            </a:extLst>
          </p:cNvPr>
          <p:cNvCxnSpPr>
            <a:cxnSpLocks/>
          </p:cNvCxnSpPr>
          <p:nvPr/>
        </p:nvCxnSpPr>
        <p:spPr>
          <a:xfrm>
            <a:off x="408239" y="1038969"/>
            <a:ext cx="6423049" cy="4709"/>
          </a:xfrm>
          <a:prstGeom prst="line">
            <a:avLst/>
          </a:prstGeom>
        </p:spPr>
        <p:style>
          <a:lnRef idx="1">
            <a:schemeClr val="accent1"/>
          </a:lnRef>
          <a:fillRef idx="0">
            <a:schemeClr val="accent1"/>
          </a:fillRef>
          <a:effectRef idx="0">
            <a:schemeClr val="accent1"/>
          </a:effectRef>
          <a:fontRef idx="minor">
            <a:schemeClr val="tx1"/>
          </a:fontRef>
        </p:style>
      </p:cxnSp>
      <p:pic>
        <p:nvPicPr>
          <p:cNvPr id="7172" name="Picture 4" descr="Oil lamp - Wikipedia">
            <a:extLst>
              <a:ext uri="{FF2B5EF4-FFF2-40B4-BE49-F238E27FC236}">
                <a16:creationId xmlns:a16="http://schemas.microsoft.com/office/drawing/2014/main" id="{A9803DDA-7A47-0230-44E9-FE9BD7484B7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971" r="33856"/>
          <a:stretch/>
        </p:blipFill>
        <p:spPr bwMode="auto">
          <a:xfrm>
            <a:off x="8216988" y="-5781"/>
            <a:ext cx="3975012" cy="68637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114338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9119" y="871658"/>
            <a:ext cx="10353762" cy="970450"/>
          </a:xfrm>
        </p:spPr>
        <p:txBody>
          <a:bodyPr>
            <a:normAutofit fontScale="90000"/>
          </a:bodyPr>
          <a:lstStyle/>
          <a:p>
            <a:r>
              <a:rPr lang="en-US" b="1" dirty="0"/>
              <a:t>2:  God searches hearts THEN He rewards.  He always investigates the facts first. </a:t>
            </a:r>
            <a:endParaRPr lang="en-US" dirty="0"/>
          </a:p>
        </p:txBody>
      </p:sp>
      <p:sp>
        <p:nvSpPr>
          <p:cNvPr id="4" name="TextBox 3"/>
          <p:cNvSpPr txBox="1"/>
          <p:nvPr/>
        </p:nvSpPr>
        <p:spPr>
          <a:xfrm>
            <a:off x="1" y="-25028"/>
            <a:ext cx="6096000" cy="646331"/>
          </a:xfrm>
          <a:prstGeom prst="rect">
            <a:avLst/>
          </a:prstGeom>
          <a:solidFill>
            <a:schemeClr val="accent1">
              <a:lumMod val="50000"/>
            </a:schemeClr>
          </a:solidFill>
        </p:spPr>
        <p:txBody>
          <a:bodyPr wrap="square" rtlCol="0">
            <a:spAutoFit/>
          </a:bodyPr>
          <a:lstStyle/>
          <a:p>
            <a:r>
              <a:rPr lang="en-US" sz="3600" b="1" dirty="0">
                <a:solidFill>
                  <a:schemeClr val="bg1"/>
                </a:solidFill>
              </a:rPr>
              <a:t>The Investigative Judgment:</a:t>
            </a:r>
          </a:p>
        </p:txBody>
      </p:sp>
      <p:sp>
        <p:nvSpPr>
          <p:cNvPr id="7" name="Content Placeholder 2">
            <a:extLst>
              <a:ext uri="{FF2B5EF4-FFF2-40B4-BE49-F238E27FC236}">
                <a16:creationId xmlns:a16="http://schemas.microsoft.com/office/drawing/2014/main" id="{837326E0-289D-8980-CAC8-3C2DA8F6AF8C}"/>
              </a:ext>
            </a:extLst>
          </p:cNvPr>
          <p:cNvSpPr>
            <a:spLocks noGrp="1"/>
          </p:cNvSpPr>
          <p:nvPr>
            <p:ph idx="1"/>
          </p:nvPr>
        </p:nvSpPr>
        <p:spPr>
          <a:xfrm>
            <a:off x="919119" y="2096059"/>
            <a:ext cx="10353675" cy="4059237"/>
          </a:xfrm>
          <a:solidFill>
            <a:schemeClr val="bg2">
              <a:lumMod val="75000"/>
            </a:schemeClr>
          </a:solidFill>
        </p:spPr>
        <p:txBody>
          <a:bodyPr>
            <a:normAutofit/>
          </a:bodyPr>
          <a:lstStyle/>
          <a:p>
            <a:pPr marL="0" indent="0">
              <a:buNone/>
            </a:pPr>
            <a:r>
              <a:rPr lang="en-US" sz="4800" b="1" dirty="0"/>
              <a:t>Genesis 4:9</a:t>
            </a:r>
          </a:p>
          <a:p>
            <a:r>
              <a:rPr lang="en-US" sz="4400" b="1" baseline="30000" dirty="0"/>
              <a:t>9 </a:t>
            </a:r>
            <a:r>
              <a:rPr lang="en-US" sz="4400" dirty="0"/>
              <a:t>And the </a:t>
            </a:r>
            <a:r>
              <a:rPr lang="en-US" sz="4400" cap="small" dirty="0"/>
              <a:t>Lord</a:t>
            </a:r>
            <a:r>
              <a:rPr lang="en-US" sz="4400" dirty="0"/>
              <a:t> said unto Cain, Where is Abel thy brother? And he said, I know not: Am I my brother's keeper?</a:t>
            </a:r>
          </a:p>
        </p:txBody>
      </p:sp>
      <p:sp>
        <p:nvSpPr>
          <p:cNvPr id="8" name="Rectangle 7">
            <a:extLst>
              <a:ext uri="{FF2B5EF4-FFF2-40B4-BE49-F238E27FC236}">
                <a16:creationId xmlns:a16="http://schemas.microsoft.com/office/drawing/2014/main" id="{8F0460B3-E74E-C8B6-4CE7-B29FA8909CCF}"/>
              </a:ext>
            </a:extLst>
          </p:cNvPr>
          <p:cNvSpPr/>
          <p:nvPr/>
        </p:nvSpPr>
        <p:spPr>
          <a:xfrm>
            <a:off x="878615" y="702703"/>
            <a:ext cx="10434682" cy="1245839"/>
          </a:xfrm>
          <a:prstGeom prst="rect">
            <a:avLst/>
          </a:prstGeom>
          <a:noFill/>
          <a:ln w="762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9633150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9119" y="871658"/>
            <a:ext cx="10353762" cy="970450"/>
          </a:xfrm>
        </p:spPr>
        <p:txBody>
          <a:bodyPr>
            <a:normAutofit fontScale="90000"/>
          </a:bodyPr>
          <a:lstStyle/>
          <a:p>
            <a:r>
              <a:rPr lang="en-US" b="1" dirty="0"/>
              <a:t>2:  God searches hearts THEN He rewards.  He always investigates the facts first. </a:t>
            </a:r>
            <a:endParaRPr lang="en-US" dirty="0"/>
          </a:p>
        </p:txBody>
      </p:sp>
      <p:sp>
        <p:nvSpPr>
          <p:cNvPr id="4" name="TextBox 3"/>
          <p:cNvSpPr txBox="1"/>
          <p:nvPr/>
        </p:nvSpPr>
        <p:spPr>
          <a:xfrm>
            <a:off x="1" y="-25028"/>
            <a:ext cx="6096000" cy="646331"/>
          </a:xfrm>
          <a:prstGeom prst="rect">
            <a:avLst/>
          </a:prstGeom>
          <a:solidFill>
            <a:schemeClr val="accent1">
              <a:lumMod val="50000"/>
            </a:schemeClr>
          </a:solidFill>
        </p:spPr>
        <p:txBody>
          <a:bodyPr wrap="square" rtlCol="0">
            <a:spAutoFit/>
          </a:bodyPr>
          <a:lstStyle/>
          <a:p>
            <a:r>
              <a:rPr lang="en-US" sz="3600" b="1" dirty="0">
                <a:solidFill>
                  <a:schemeClr val="bg1"/>
                </a:solidFill>
              </a:rPr>
              <a:t>The Investigative Judgment:</a:t>
            </a:r>
          </a:p>
        </p:txBody>
      </p:sp>
      <p:sp>
        <p:nvSpPr>
          <p:cNvPr id="7" name="Content Placeholder 2">
            <a:extLst>
              <a:ext uri="{FF2B5EF4-FFF2-40B4-BE49-F238E27FC236}">
                <a16:creationId xmlns:a16="http://schemas.microsoft.com/office/drawing/2014/main" id="{837326E0-289D-8980-CAC8-3C2DA8F6AF8C}"/>
              </a:ext>
            </a:extLst>
          </p:cNvPr>
          <p:cNvSpPr>
            <a:spLocks noGrp="1"/>
          </p:cNvSpPr>
          <p:nvPr>
            <p:ph idx="1"/>
          </p:nvPr>
        </p:nvSpPr>
        <p:spPr>
          <a:xfrm>
            <a:off x="919119" y="2096059"/>
            <a:ext cx="10353675" cy="4059237"/>
          </a:xfrm>
          <a:solidFill>
            <a:schemeClr val="bg2">
              <a:lumMod val="75000"/>
            </a:schemeClr>
          </a:solidFill>
        </p:spPr>
        <p:txBody>
          <a:bodyPr>
            <a:normAutofit fontScale="77500" lnSpcReduction="20000"/>
          </a:bodyPr>
          <a:lstStyle/>
          <a:p>
            <a:pPr marL="0" indent="0">
              <a:buNone/>
            </a:pPr>
            <a:r>
              <a:rPr lang="en-US" sz="5400" b="1" dirty="0"/>
              <a:t>Genesis 11:4-5</a:t>
            </a:r>
          </a:p>
          <a:p>
            <a:r>
              <a:rPr lang="en-US" sz="4800" b="1" baseline="30000" dirty="0"/>
              <a:t>4 </a:t>
            </a:r>
            <a:r>
              <a:rPr lang="en-US" sz="4800" dirty="0"/>
              <a:t>And they said, Go to, let us build us a city and a tower, whose top may reach unto heaven; and let us make us a name, lest we be scattered abroad upon the face of the whole earth.</a:t>
            </a:r>
          </a:p>
          <a:p>
            <a:r>
              <a:rPr lang="en-US" sz="4800" b="1" baseline="30000" dirty="0"/>
              <a:t>5 </a:t>
            </a:r>
            <a:r>
              <a:rPr lang="en-US" sz="4800" dirty="0"/>
              <a:t>And the </a:t>
            </a:r>
            <a:r>
              <a:rPr lang="en-US" sz="4800" cap="small" dirty="0"/>
              <a:t>Lord</a:t>
            </a:r>
            <a:r>
              <a:rPr lang="en-US" sz="4800" dirty="0"/>
              <a:t> came down to see the city and the tower, which the children of men </a:t>
            </a:r>
            <a:r>
              <a:rPr lang="en-US" sz="4800" dirty="0" err="1"/>
              <a:t>builded</a:t>
            </a:r>
            <a:r>
              <a:rPr lang="en-US" sz="4800" dirty="0"/>
              <a:t>.</a:t>
            </a:r>
          </a:p>
        </p:txBody>
      </p:sp>
      <p:sp>
        <p:nvSpPr>
          <p:cNvPr id="8" name="Rectangle 7">
            <a:extLst>
              <a:ext uri="{FF2B5EF4-FFF2-40B4-BE49-F238E27FC236}">
                <a16:creationId xmlns:a16="http://schemas.microsoft.com/office/drawing/2014/main" id="{8F0460B3-E74E-C8B6-4CE7-B29FA8909CCF}"/>
              </a:ext>
            </a:extLst>
          </p:cNvPr>
          <p:cNvSpPr/>
          <p:nvPr/>
        </p:nvSpPr>
        <p:spPr>
          <a:xfrm>
            <a:off x="878615" y="702703"/>
            <a:ext cx="10434682" cy="1245839"/>
          </a:xfrm>
          <a:prstGeom prst="rect">
            <a:avLst/>
          </a:prstGeom>
          <a:noFill/>
          <a:ln w="762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8626214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9119" y="871658"/>
            <a:ext cx="10353762" cy="970450"/>
          </a:xfrm>
        </p:spPr>
        <p:txBody>
          <a:bodyPr>
            <a:normAutofit fontScale="90000"/>
          </a:bodyPr>
          <a:lstStyle/>
          <a:p>
            <a:r>
              <a:rPr lang="en-US" b="1" dirty="0"/>
              <a:t>2:  God searches hearts THEN He rewards.  He always investigates the facts first. </a:t>
            </a:r>
            <a:endParaRPr lang="en-US" dirty="0"/>
          </a:p>
        </p:txBody>
      </p:sp>
      <p:sp>
        <p:nvSpPr>
          <p:cNvPr id="4" name="TextBox 3"/>
          <p:cNvSpPr txBox="1"/>
          <p:nvPr/>
        </p:nvSpPr>
        <p:spPr>
          <a:xfrm>
            <a:off x="1" y="-25028"/>
            <a:ext cx="6096000" cy="646331"/>
          </a:xfrm>
          <a:prstGeom prst="rect">
            <a:avLst/>
          </a:prstGeom>
          <a:solidFill>
            <a:schemeClr val="accent1">
              <a:lumMod val="50000"/>
            </a:schemeClr>
          </a:solidFill>
        </p:spPr>
        <p:txBody>
          <a:bodyPr wrap="square" rtlCol="0">
            <a:spAutoFit/>
          </a:bodyPr>
          <a:lstStyle/>
          <a:p>
            <a:r>
              <a:rPr lang="en-US" sz="3600" b="1" dirty="0">
                <a:solidFill>
                  <a:schemeClr val="bg1"/>
                </a:solidFill>
              </a:rPr>
              <a:t>The Investigative Judgment:</a:t>
            </a:r>
          </a:p>
        </p:txBody>
      </p:sp>
      <p:sp>
        <p:nvSpPr>
          <p:cNvPr id="7" name="Content Placeholder 2">
            <a:extLst>
              <a:ext uri="{FF2B5EF4-FFF2-40B4-BE49-F238E27FC236}">
                <a16:creationId xmlns:a16="http://schemas.microsoft.com/office/drawing/2014/main" id="{837326E0-289D-8980-CAC8-3C2DA8F6AF8C}"/>
              </a:ext>
            </a:extLst>
          </p:cNvPr>
          <p:cNvSpPr>
            <a:spLocks noGrp="1"/>
          </p:cNvSpPr>
          <p:nvPr>
            <p:ph idx="1"/>
          </p:nvPr>
        </p:nvSpPr>
        <p:spPr>
          <a:xfrm>
            <a:off x="919119" y="2096059"/>
            <a:ext cx="10353675" cy="4059237"/>
          </a:xfrm>
          <a:solidFill>
            <a:schemeClr val="bg2">
              <a:lumMod val="75000"/>
            </a:schemeClr>
          </a:solidFill>
        </p:spPr>
        <p:txBody>
          <a:bodyPr>
            <a:normAutofit fontScale="70000" lnSpcReduction="20000"/>
          </a:bodyPr>
          <a:lstStyle/>
          <a:p>
            <a:pPr marL="0" indent="0">
              <a:buNone/>
            </a:pPr>
            <a:r>
              <a:rPr lang="en-US" sz="6000" b="1" dirty="0"/>
              <a:t>Genesis 18:20-21</a:t>
            </a:r>
          </a:p>
          <a:p>
            <a:r>
              <a:rPr lang="en-US" sz="5400" b="1" baseline="30000" dirty="0"/>
              <a:t>20 </a:t>
            </a:r>
            <a:r>
              <a:rPr lang="en-US" sz="5400" dirty="0"/>
              <a:t>And the </a:t>
            </a:r>
            <a:r>
              <a:rPr lang="en-US" sz="5400" cap="small" dirty="0"/>
              <a:t>Lord</a:t>
            </a:r>
            <a:r>
              <a:rPr lang="en-US" sz="5400" dirty="0"/>
              <a:t> said, Because the cry of Sodom and Gomorrah is great, and because their sin is very grievous;</a:t>
            </a:r>
          </a:p>
          <a:p>
            <a:r>
              <a:rPr lang="en-US" sz="5400" b="1" baseline="30000" dirty="0"/>
              <a:t>21 </a:t>
            </a:r>
            <a:r>
              <a:rPr lang="en-US" sz="5400" dirty="0"/>
              <a:t>I will go down now, and see whether they have done altogether according to the cry of it, which is come unto me; and if not, I will know.</a:t>
            </a:r>
          </a:p>
        </p:txBody>
      </p:sp>
      <p:sp>
        <p:nvSpPr>
          <p:cNvPr id="8" name="Rectangle 7">
            <a:extLst>
              <a:ext uri="{FF2B5EF4-FFF2-40B4-BE49-F238E27FC236}">
                <a16:creationId xmlns:a16="http://schemas.microsoft.com/office/drawing/2014/main" id="{8F0460B3-E74E-C8B6-4CE7-B29FA8909CCF}"/>
              </a:ext>
            </a:extLst>
          </p:cNvPr>
          <p:cNvSpPr/>
          <p:nvPr/>
        </p:nvSpPr>
        <p:spPr>
          <a:xfrm>
            <a:off x="878615" y="702703"/>
            <a:ext cx="10434682" cy="1245839"/>
          </a:xfrm>
          <a:prstGeom prst="rect">
            <a:avLst/>
          </a:prstGeom>
          <a:noFill/>
          <a:ln w="762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8105118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9119" y="871658"/>
            <a:ext cx="10353762" cy="970450"/>
          </a:xfrm>
        </p:spPr>
        <p:txBody>
          <a:bodyPr>
            <a:normAutofit fontScale="90000"/>
          </a:bodyPr>
          <a:lstStyle/>
          <a:p>
            <a:r>
              <a:rPr lang="en-US" b="1" dirty="0"/>
              <a:t>2:  God searches hearts THEN He rewards.  He always investigates the facts first. </a:t>
            </a:r>
            <a:endParaRPr lang="en-US" dirty="0"/>
          </a:p>
        </p:txBody>
      </p:sp>
      <p:sp>
        <p:nvSpPr>
          <p:cNvPr id="4" name="TextBox 3"/>
          <p:cNvSpPr txBox="1"/>
          <p:nvPr/>
        </p:nvSpPr>
        <p:spPr>
          <a:xfrm>
            <a:off x="1" y="-25028"/>
            <a:ext cx="6096000" cy="646331"/>
          </a:xfrm>
          <a:prstGeom prst="rect">
            <a:avLst/>
          </a:prstGeom>
          <a:solidFill>
            <a:schemeClr val="accent1">
              <a:lumMod val="50000"/>
            </a:schemeClr>
          </a:solidFill>
        </p:spPr>
        <p:txBody>
          <a:bodyPr wrap="square" rtlCol="0">
            <a:spAutoFit/>
          </a:bodyPr>
          <a:lstStyle/>
          <a:p>
            <a:r>
              <a:rPr lang="en-US" sz="3600" b="1" dirty="0">
                <a:solidFill>
                  <a:schemeClr val="bg1"/>
                </a:solidFill>
              </a:rPr>
              <a:t>The Investigative Judgment:</a:t>
            </a:r>
          </a:p>
        </p:txBody>
      </p:sp>
      <p:sp>
        <p:nvSpPr>
          <p:cNvPr id="7" name="Content Placeholder 2">
            <a:extLst>
              <a:ext uri="{FF2B5EF4-FFF2-40B4-BE49-F238E27FC236}">
                <a16:creationId xmlns:a16="http://schemas.microsoft.com/office/drawing/2014/main" id="{837326E0-289D-8980-CAC8-3C2DA8F6AF8C}"/>
              </a:ext>
            </a:extLst>
          </p:cNvPr>
          <p:cNvSpPr>
            <a:spLocks noGrp="1"/>
          </p:cNvSpPr>
          <p:nvPr>
            <p:ph idx="1"/>
          </p:nvPr>
        </p:nvSpPr>
        <p:spPr>
          <a:xfrm>
            <a:off x="919119" y="2096059"/>
            <a:ext cx="10353675" cy="4059237"/>
          </a:xfrm>
          <a:solidFill>
            <a:schemeClr val="bg2">
              <a:lumMod val="75000"/>
            </a:schemeClr>
          </a:solidFill>
        </p:spPr>
        <p:txBody>
          <a:bodyPr>
            <a:normAutofit fontScale="77500" lnSpcReduction="20000"/>
          </a:bodyPr>
          <a:lstStyle/>
          <a:p>
            <a:pPr marL="0" indent="0">
              <a:buNone/>
            </a:pPr>
            <a:r>
              <a:rPr lang="en-US" sz="6600" b="1" dirty="0"/>
              <a:t>Revelation 2:23</a:t>
            </a:r>
          </a:p>
          <a:p>
            <a:r>
              <a:rPr lang="en-US" sz="6000" b="1" baseline="30000" dirty="0"/>
              <a:t>23 </a:t>
            </a:r>
            <a:r>
              <a:rPr lang="en-US" sz="6000" dirty="0"/>
              <a:t>And I will kill her children with death; and all the churches shall know that I am he which </a:t>
            </a:r>
            <a:r>
              <a:rPr lang="en-US" sz="6000" dirty="0" err="1"/>
              <a:t>searcheth</a:t>
            </a:r>
            <a:r>
              <a:rPr lang="en-US" sz="6000" dirty="0"/>
              <a:t> the reins and hearts: and I will give unto every one of you according to your works.</a:t>
            </a:r>
          </a:p>
        </p:txBody>
      </p:sp>
      <p:sp>
        <p:nvSpPr>
          <p:cNvPr id="8" name="Rectangle 7">
            <a:extLst>
              <a:ext uri="{FF2B5EF4-FFF2-40B4-BE49-F238E27FC236}">
                <a16:creationId xmlns:a16="http://schemas.microsoft.com/office/drawing/2014/main" id="{8F0460B3-E74E-C8B6-4CE7-B29FA8909CCF}"/>
              </a:ext>
            </a:extLst>
          </p:cNvPr>
          <p:cNvSpPr/>
          <p:nvPr/>
        </p:nvSpPr>
        <p:spPr>
          <a:xfrm>
            <a:off x="878615" y="702703"/>
            <a:ext cx="10434682" cy="1245839"/>
          </a:xfrm>
          <a:prstGeom prst="rect">
            <a:avLst/>
          </a:prstGeom>
          <a:noFill/>
          <a:ln w="762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313041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9119" y="871658"/>
            <a:ext cx="10353762" cy="970450"/>
          </a:xfrm>
        </p:spPr>
        <p:txBody>
          <a:bodyPr>
            <a:normAutofit fontScale="90000"/>
          </a:bodyPr>
          <a:lstStyle/>
          <a:p>
            <a:r>
              <a:rPr kumimoji="0" lang="en-US" sz="4000" b="1" i="0" u="none" strike="noStrike" kern="1200" cap="none" spc="0" normalizeH="0" baseline="0" noProof="0" dirty="0">
                <a:ln>
                  <a:solidFill>
                    <a:prstClr val="black">
                      <a:lumMod val="75000"/>
                      <a:lumOff val="25000"/>
                      <a:alpha val="10000"/>
                    </a:prstClr>
                  </a:solidFill>
                </a:ln>
                <a:solidFill>
                  <a:srgbClr val="DADADA"/>
                </a:solidFill>
                <a:effectLst>
                  <a:outerShdw blurRad="9525" dist="25400" dir="14640000" algn="tl" rotWithShape="0">
                    <a:prstClr val="black">
                      <a:alpha val="30000"/>
                    </a:prstClr>
                  </a:outerShdw>
                </a:effectLst>
                <a:uLnTx/>
                <a:uFillTx/>
                <a:latin typeface="Calisto MT" panose="02040603050505030304"/>
                <a:ea typeface="+mj-ea"/>
              </a:rPr>
              <a:t>3:  Just such an investigation is depicted just prior to the wedding feast. </a:t>
            </a:r>
            <a:endParaRPr lang="en-US" dirty="0"/>
          </a:p>
        </p:txBody>
      </p:sp>
      <p:sp>
        <p:nvSpPr>
          <p:cNvPr id="4" name="TextBox 3"/>
          <p:cNvSpPr txBox="1"/>
          <p:nvPr/>
        </p:nvSpPr>
        <p:spPr>
          <a:xfrm>
            <a:off x="1" y="-25028"/>
            <a:ext cx="6096000" cy="646331"/>
          </a:xfrm>
          <a:prstGeom prst="rect">
            <a:avLst/>
          </a:prstGeom>
          <a:solidFill>
            <a:schemeClr val="accent1">
              <a:lumMod val="50000"/>
            </a:schemeClr>
          </a:solidFill>
        </p:spPr>
        <p:txBody>
          <a:bodyPr wrap="square" rtlCol="0">
            <a:spAutoFit/>
          </a:bodyPr>
          <a:lstStyle/>
          <a:p>
            <a:r>
              <a:rPr lang="en-US" sz="3600" b="1" dirty="0">
                <a:solidFill>
                  <a:schemeClr val="bg1"/>
                </a:solidFill>
              </a:rPr>
              <a:t>The Investigative Judgment:</a:t>
            </a:r>
          </a:p>
        </p:txBody>
      </p:sp>
      <p:sp>
        <p:nvSpPr>
          <p:cNvPr id="7" name="Content Placeholder 2">
            <a:extLst>
              <a:ext uri="{FF2B5EF4-FFF2-40B4-BE49-F238E27FC236}">
                <a16:creationId xmlns:a16="http://schemas.microsoft.com/office/drawing/2014/main" id="{837326E0-289D-8980-CAC8-3C2DA8F6AF8C}"/>
              </a:ext>
            </a:extLst>
          </p:cNvPr>
          <p:cNvSpPr>
            <a:spLocks noGrp="1"/>
          </p:cNvSpPr>
          <p:nvPr>
            <p:ph idx="1"/>
          </p:nvPr>
        </p:nvSpPr>
        <p:spPr>
          <a:xfrm>
            <a:off x="919119" y="2096059"/>
            <a:ext cx="10353675" cy="4059237"/>
          </a:xfrm>
          <a:solidFill>
            <a:schemeClr val="bg2">
              <a:lumMod val="75000"/>
            </a:schemeClr>
          </a:solidFill>
        </p:spPr>
        <p:txBody>
          <a:bodyPr>
            <a:normAutofit fontScale="55000" lnSpcReduction="20000"/>
          </a:bodyPr>
          <a:lstStyle/>
          <a:p>
            <a:pPr marL="0" indent="0">
              <a:buNone/>
            </a:pPr>
            <a:r>
              <a:rPr lang="en-US" sz="7200" b="1" dirty="0"/>
              <a:t>Matthew 22:10-14</a:t>
            </a:r>
          </a:p>
          <a:p>
            <a:r>
              <a:rPr lang="en-US" sz="6600" b="1" baseline="30000" dirty="0"/>
              <a:t>10 </a:t>
            </a:r>
            <a:r>
              <a:rPr lang="en-US" sz="6600" dirty="0"/>
              <a:t>So those servants went out into the highways, and gathered together all as many as they found, both bad and good: and the wedding was furnished with guests.</a:t>
            </a:r>
          </a:p>
          <a:p>
            <a:r>
              <a:rPr lang="en-US" sz="6600" b="1" baseline="30000" dirty="0"/>
              <a:t>11 </a:t>
            </a:r>
            <a:r>
              <a:rPr lang="en-US" sz="6600" dirty="0"/>
              <a:t>And when the king came in to see the guests, he saw there a man which had not on a wedding garment:</a:t>
            </a:r>
          </a:p>
        </p:txBody>
      </p:sp>
      <p:sp>
        <p:nvSpPr>
          <p:cNvPr id="8" name="Rectangle 7">
            <a:extLst>
              <a:ext uri="{FF2B5EF4-FFF2-40B4-BE49-F238E27FC236}">
                <a16:creationId xmlns:a16="http://schemas.microsoft.com/office/drawing/2014/main" id="{8F0460B3-E74E-C8B6-4CE7-B29FA8909CCF}"/>
              </a:ext>
            </a:extLst>
          </p:cNvPr>
          <p:cNvSpPr/>
          <p:nvPr/>
        </p:nvSpPr>
        <p:spPr>
          <a:xfrm>
            <a:off x="878615" y="702703"/>
            <a:ext cx="10434682" cy="1245839"/>
          </a:xfrm>
          <a:prstGeom prst="rect">
            <a:avLst/>
          </a:prstGeom>
          <a:noFill/>
          <a:ln w="76200">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1114033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9119" y="871658"/>
            <a:ext cx="10353762" cy="970450"/>
          </a:xfrm>
        </p:spPr>
        <p:txBody>
          <a:bodyPr>
            <a:normAutofit fontScale="90000"/>
          </a:bodyPr>
          <a:lstStyle/>
          <a:p>
            <a:r>
              <a:rPr kumimoji="0" lang="en-US" sz="4000" b="1" i="0" u="none" strike="noStrike" kern="1200" cap="none" spc="0" normalizeH="0" baseline="0" noProof="0" dirty="0">
                <a:ln>
                  <a:solidFill>
                    <a:prstClr val="black">
                      <a:lumMod val="75000"/>
                      <a:lumOff val="25000"/>
                      <a:alpha val="10000"/>
                    </a:prstClr>
                  </a:solidFill>
                </a:ln>
                <a:solidFill>
                  <a:srgbClr val="DADADA"/>
                </a:solidFill>
                <a:effectLst>
                  <a:outerShdw blurRad="9525" dist="25400" dir="14640000" algn="tl" rotWithShape="0">
                    <a:prstClr val="black">
                      <a:alpha val="30000"/>
                    </a:prstClr>
                  </a:outerShdw>
                </a:effectLst>
                <a:uLnTx/>
                <a:uFillTx/>
                <a:latin typeface="Calisto MT" panose="02040603050505030304"/>
                <a:ea typeface="+mj-ea"/>
              </a:rPr>
              <a:t>3:  Just such an investigation is depicted just prior to the wedding feast. </a:t>
            </a:r>
            <a:endParaRPr lang="en-US" dirty="0"/>
          </a:p>
        </p:txBody>
      </p:sp>
      <p:sp>
        <p:nvSpPr>
          <p:cNvPr id="4" name="TextBox 3"/>
          <p:cNvSpPr txBox="1"/>
          <p:nvPr/>
        </p:nvSpPr>
        <p:spPr>
          <a:xfrm>
            <a:off x="1" y="-25028"/>
            <a:ext cx="6096000" cy="646331"/>
          </a:xfrm>
          <a:prstGeom prst="rect">
            <a:avLst/>
          </a:prstGeom>
          <a:solidFill>
            <a:schemeClr val="accent1">
              <a:lumMod val="50000"/>
            </a:schemeClr>
          </a:solidFill>
        </p:spPr>
        <p:txBody>
          <a:bodyPr wrap="square" rtlCol="0">
            <a:spAutoFit/>
          </a:bodyPr>
          <a:lstStyle/>
          <a:p>
            <a:r>
              <a:rPr lang="en-US" sz="3600" b="1" dirty="0">
                <a:solidFill>
                  <a:schemeClr val="bg1"/>
                </a:solidFill>
              </a:rPr>
              <a:t>The Investigative Judgment:</a:t>
            </a:r>
          </a:p>
        </p:txBody>
      </p:sp>
      <p:sp>
        <p:nvSpPr>
          <p:cNvPr id="7" name="Content Placeholder 2">
            <a:extLst>
              <a:ext uri="{FF2B5EF4-FFF2-40B4-BE49-F238E27FC236}">
                <a16:creationId xmlns:a16="http://schemas.microsoft.com/office/drawing/2014/main" id="{837326E0-289D-8980-CAC8-3C2DA8F6AF8C}"/>
              </a:ext>
            </a:extLst>
          </p:cNvPr>
          <p:cNvSpPr>
            <a:spLocks noGrp="1"/>
          </p:cNvSpPr>
          <p:nvPr>
            <p:ph idx="1"/>
          </p:nvPr>
        </p:nvSpPr>
        <p:spPr>
          <a:xfrm>
            <a:off x="679634" y="2117497"/>
            <a:ext cx="11087824" cy="4059237"/>
          </a:xfrm>
          <a:solidFill>
            <a:schemeClr val="bg2">
              <a:lumMod val="75000"/>
            </a:schemeClr>
          </a:solidFill>
        </p:spPr>
        <p:txBody>
          <a:bodyPr>
            <a:noAutofit/>
          </a:bodyPr>
          <a:lstStyle/>
          <a:p>
            <a:pPr marL="0" indent="0">
              <a:buNone/>
            </a:pPr>
            <a:r>
              <a:rPr lang="en-US" sz="3200" b="1" dirty="0"/>
              <a:t>Matthew 22:10-14</a:t>
            </a:r>
          </a:p>
          <a:p>
            <a:r>
              <a:rPr lang="en-US" sz="3200" b="1" dirty="0"/>
              <a:t>12 </a:t>
            </a:r>
            <a:r>
              <a:rPr lang="en-US" sz="3200" dirty="0"/>
              <a:t>And he saith unto him, Friend, how </a:t>
            </a:r>
            <a:r>
              <a:rPr lang="en-US" sz="3200" dirty="0" err="1"/>
              <a:t>camest</a:t>
            </a:r>
            <a:r>
              <a:rPr lang="en-US" sz="3200" dirty="0"/>
              <a:t> thou in hither not having a wedding garment? And he was speechless.</a:t>
            </a:r>
          </a:p>
          <a:p>
            <a:r>
              <a:rPr lang="en-US" sz="3200" b="1" dirty="0"/>
              <a:t>13 </a:t>
            </a:r>
            <a:r>
              <a:rPr lang="en-US" sz="3200" dirty="0"/>
              <a:t>Then said the king to the servants, Bind him hand and foot, and take him away, and cast him into outer darkness, there shall be weeping and gnashing of teeth.</a:t>
            </a:r>
          </a:p>
          <a:p>
            <a:r>
              <a:rPr lang="en-US" sz="3200" b="1" dirty="0"/>
              <a:t>14 </a:t>
            </a:r>
            <a:r>
              <a:rPr lang="en-US" sz="3200" dirty="0"/>
              <a:t>For many are called, but few are chosen.</a:t>
            </a:r>
          </a:p>
        </p:txBody>
      </p:sp>
      <p:sp>
        <p:nvSpPr>
          <p:cNvPr id="8" name="Rectangle 7">
            <a:extLst>
              <a:ext uri="{FF2B5EF4-FFF2-40B4-BE49-F238E27FC236}">
                <a16:creationId xmlns:a16="http://schemas.microsoft.com/office/drawing/2014/main" id="{8F0460B3-E74E-C8B6-4CE7-B29FA8909CCF}"/>
              </a:ext>
            </a:extLst>
          </p:cNvPr>
          <p:cNvSpPr/>
          <p:nvPr/>
        </p:nvSpPr>
        <p:spPr>
          <a:xfrm>
            <a:off x="878615" y="702703"/>
            <a:ext cx="10434682" cy="1245839"/>
          </a:xfrm>
          <a:prstGeom prst="rect">
            <a:avLst/>
          </a:prstGeom>
          <a:noFill/>
          <a:ln w="76200">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1476825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9119" y="871658"/>
            <a:ext cx="10353762" cy="970450"/>
          </a:xfrm>
        </p:spPr>
        <p:txBody>
          <a:bodyPr>
            <a:normAutofit fontScale="90000"/>
          </a:bodyPr>
          <a:lstStyle/>
          <a:p>
            <a:r>
              <a:rPr kumimoji="0" lang="en-US" sz="4000" b="1" i="0" u="none" strike="noStrike" kern="1200" cap="none" spc="0" normalizeH="0" baseline="0" noProof="0" dirty="0">
                <a:ln>
                  <a:solidFill>
                    <a:prstClr val="black">
                      <a:lumMod val="75000"/>
                      <a:lumOff val="25000"/>
                      <a:alpha val="10000"/>
                    </a:prstClr>
                  </a:solidFill>
                </a:ln>
                <a:solidFill>
                  <a:srgbClr val="DADADA"/>
                </a:solidFill>
                <a:effectLst>
                  <a:outerShdw blurRad="9525" dist="25400" dir="14640000" algn="tl" rotWithShape="0">
                    <a:prstClr val="black">
                      <a:alpha val="30000"/>
                    </a:prstClr>
                  </a:outerShdw>
                </a:effectLst>
                <a:uLnTx/>
                <a:uFillTx/>
                <a:latin typeface="Calisto MT" panose="02040603050505030304"/>
                <a:ea typeface="+mj-ea"/>
              </a:rPr>
              <a:t>3:  Just such an investigation is depicted just prior to the wedding feast. </a:t>
            </a:r>
            <a:endParaRPr lang="en-US" dirty="0"/>
          </a:p>
        </p:txBody>
      </p:sp>
      <p:sp>
        <p:nvSpPr>
          <p:cNvPr id="4" name="TextBox 3"/>
          <p:cNvSpPr txBox="1"/>
          <p:nvPr/>
        </p:nvSpPr>
        <p:spPr>
          <a:xfrm>
            <a:off x="1" y="-25028"/>
            <a:ext cx="6096000" cy="646331"/>
          </a:xfrm>
          <a:prstGeom prst="rect">
            <a:avLst/>
          </a:prstGeom>
          <a:solidFill>
            <a:schemeClr val="accent1">
              <a:lumMod val="50000"/>
            </a:schemeClr>
          </a:solidFill>
        </p:spPr>
        <p:txBody>
          <a:bodyPr wrap="square" rtlCol="0">
            <a:spAutoFit/>
          </a:bodyPr>
          <a:lstStyle/>
          <a:p>
            <a:r>
              <a:rPr lang="en-US" sz="3600" b="1" dirty="0">
                <a:solidFill>
                  <a:schemeClr val="bg1"/>
                </a:solidFill>
              </a:rPr>
              <a:t>The Investigative Judgment:</a:t>
            </a:r>
          </a:p>
        </p:txBody>
      </p:sp>
      <p:sp>
        <p:nvSpPr>
          <p:cNvPr id="7" name="Content Placeholder 2">
            <a:extLst>
              <a:ext uri="{FF2B5EF4-FFF2-40B4-BE49-F238E27FC236}">
                <a16:creationId xmlns:a16="http://schemas.microsoft.com/office/drawing/2014/main" id="{837326E0-289D-8980-CAC8-3C2DA8F6AF8C}"/>
              </a:ext>
            </a:extLst>
          </p:cNvPr>
          <p:cNvSpPr>
            <a:spLocks noGrp="1"/>
          </p:cNvSpPr>
          <p:nvPr>
            <p:ph idx="1"/>
          </p:nvPr>
        </p:nvSpPr>
        <p:spPr>
          <a:xfrm>
            <a:off x="639218" y="2171926"/>
            <a:ext cx="10913565" cy="4326512"/>
          </a:xfrm>
          <a:solidFill>
            <a:schemeClr val="bg2">
              <a:lumMod val="75000"/>
            </a:schemeClr>
          </a:solidFill>
        </p:spPr>
        <p:txBody>
          <a:bodyPr>
            <a:noAutofit/>
          </a:bodyPr>
          <a:lstStyle/>
          <a:p>
            <a:pPr marL="0" marR="0" lvl="0" indent="0" algn="l" defTabSz="457200" rtl="0" eaLnBrk="1" fontAlgn="auto" latinLnBrk="0" hangingPunct="1">
              <a:lnSpc>
                <a:spcPct val="100000"/>
              </a:lnSpc>
              <a:spcBef>
                <a:spcPct val="20000"/>
              </a:spcBef>
              <a:spcAft>
                <a:spcPts val="600"/>
              </a:spcAft>
              <a:buClr>
                <a:srgbClr val="DADADA"/>
              </a:buClr>
              <a:buSzPct val="70000"/>
              <a:buFont typeface="Wingdings 2" charset="2"/>
              <a:buNone/>
              <a:tabLst/>
              <a:defRPr/>
            </a:pPr>
            <a:r>
              <a:rPr kumimoji="0" lang="en-US" sz="2800" b="1" i="0" u="none" strike="noStrike" kern="1200" cap="none" spc="0" normalizeH="0" baseline="0" noProof="0" dirty="0">
                <a:ln>
                  <a:solidFill>
                    <a:prstClr val="black">
                      <a:lumMod val="75000"/>
                      <a:lumOff val="25000"/>
                      <a:alpha val="10000"/>
                    </a:prstClr>
                  </a:solidFill>
                </a:ln>
                <a:solidFill>
                  <a:srgbClr val="DADADA"/>
                </a:solidFill>
                <a:effectLst>
                  <a:outerShdw blurRad="9525" dist="25400" dir="14640000" algn="tl" rotWithShape="0">
                    <a:prstClr val="black">
                      <a:alpha val="30000"/>
                    </a:prstClr>
                  </a:outerShdw>
                </a:effectLst>
                <a:uLnTx/>
                <a:uFillTx/>
                <a:latin typeface="Calisto MT" panose="02040603050505030304"/>
                <a:ea typeface="+mn-ea"/>
                <a:cs typeface="+mn-cs"/>
              </a:rPr>
              <a:t>Luke 12:35-37</a:t>
            </a:r>
          </a:p>
          <a:p>
            <a:pPr marL="342900" marR="0" lvl="0" indent="-306000" algn="l" defTabSz="457200" rtl="0" eaLnBrk="1" fontAlgn="auto" latinLnBrk="0" hangingPunct="1">
              <a:lnSpc>
                <a:spcPct val="100000"/>
              </a:lnSpc>
              <a:spcBef>
                <a:spcPct val="20000"/>
              </a:spcBef>
              <a:spcAft>
                <a:spcPts val="600"/>
              </a:spcAft>
              <a:buClr>
                <a:srgbClr val="DADADA"/>
              </a:buClr>
              <a:buSzPct val="70000"/>
              <a:buFont typeface="Wingdings 2" charset="2"/>
              <a:buChar char=""/>
              <a:tabLst/>
              <a:defRPr/>
            </a:pPr>
            <a:r>
              <a:rPr kumimoji="0" lang="en-US" sz="2800" b="1" i="0" u="none" strike="noStrike" kern="1200" cap="none" spc="0" normalizeH="0" baseline="30000" noProof="0" dirty="0">
                <a:ln>
                  <a:solidFill>
                    <a:prstClr val="black">
                      <a:lumMod val="75000"/>
                      <a:lumOff val="25000"/>
                      <a:alpha val="10000"/>
                    </a:prstClr>
                  </a:solidFill>
                </a:ln>
                <a:solidFill>
                  <a:srgbClr val="DADADA"/>
                </a:solidFill>
                <a:effectLst>
                  <a:outerShdw blurRad="9525" dist="25400" dir="14640000" algn="tl" rotWithShape="0">
                    <a:prstClr val="black">
                      <a:alpha val="30000"/>
                    </a:prstClr>
                  </a:outerShdw>
                </a:effectLst>
                <a:uLnTx/>
                <a:uFillTx/>
                <a:latin typeface="Calisto MT" panose="02040603050505030304"/>
                <a:ea typeface="+mn-ea"/>
                <a:cs typeface="+mn-cs"/>
              </a:rPr>
              <a:t>35 </a:t>
            </a:r>
            <a:r>
              <a:rPr kumimoji="0" lang="en-US" sz="2800" b="0" i="0" u="none" strike="noStrike" kern="1200" cap="none" spc="0" normalizeH="0" baseline="0" noProof="0" dirty="0">
                <a:ln>
                  <a:solidFill>
                    <a:prstClr val="black">
                      <a:lumMod val="75000"/>
                      <a:lumOff val="25000"/>
                      <a:alpha val="10000"/>
                    </a:prstClr>
                  </a:solidFill>
                </a:ln>
                <a:solidFill>
                  <a:srgbClr val="DADADA"/>
                </a:solidFill>
                <a:effectLst>
                  <a:outerShdw blurRad="9525" dist="25400" dir="14640000" algn="tl" rotWithShape="0">
                    <a:prstClr val="black">
                      <a:alpha val="30000"/>
                    </a:prstClr>
                  </a:outerShdw>
                </a:effectLst>
                <a:uLnTx/>
                <a:uFillTx/>
                <a:latin typeface="Calisto MT" panose="02040603050505030304"/>
                <a:ea typeface="+mn-ea"/>
                <a:cs typeface="+mn-cs"/>
              </a:rPr>
              <a:t>Let your loins be girded about, and your lights burning;</a:t>
            </a:r>
          </a:p>
          <a:p>
            <a:pPr marL="342900" marR="0" lvl="0" indent="-306000" algn="l" defTabSz="457200" rtl="0" eaLnBrk="1" fontAlgn="auto" latinLnBrk="0" hangingPunct="1">
              <a:lnSpc>
                <a:spcPct val="100000"/>
              </a:lnSpc>
              <a:spcBef>
                <a:spcPct val="20000"/>
              </a:spcBef>
              <a:spcAft>
                <a:spcPts val="600"/>
              </a:spcAft>
              <a:buClr>
                <a:srgbClr val="DADADA"/>
              </a:buClr>
              <a:buSzPct val="70000"/>
              <a:buFont typeface="Wingdings 2" charset="2"/>
              <a:buChar char=""/>
              <a:tabLst/>
              <a:defRPr/>
            </a:pPr>
            <a:r>
              <a:rPr kumimoji="0" lang="en-US" sz="2800" b="1" i="0" u="none" strike="noStrike" kern="1200" cap="none" spc="0" normalizeH="0" baseline="30000" noProof="0" dirty="0">
                <a:ln>
                  <a:solidFill>
                    <a:prstClr val="black">
                      <a:lumMod val="75000"/>
                      <a:lumOff val="25000"/>
                      <a:alpha val="10000"/>
                    </a:prstClr>
                  </a:solidFill>
                </a:ln>
                <a:solidFill>
                  <a:srgbClr val="DADADA"/>
                </a:solidFill>
                <a:effectLst>
                  <a:outerShdw blurRad="9525" dist="25400" dir="14640000" algn="tl" rotWithShape="0">
                    <a:prstClr val="black">
                      <a:alpha val="30000"/>
                    </a:prstClr>
                  </a:outerShdw>
                </a:effectLst>
                <a:uLnTx/>
                <a:uFillTx/>
                <a:latin typeface="Calisto MT" panose="02040603050505030304"/>
                <a:ea typeface="+mn-ea"/>
                <a:cs typeface="+mn-cs"/>
              </a:rPr>
              <a:t>36 </a:t>
            </a:r>
            <a:r>
              <a:rPr kumimoji="0" lang="en-US" sz="2800" b="0" i="0" u="none" strike="noStrike" kern="1200" cap="none" spc="0" normalizeH="0" baseline="0" noProof="0" dirty="0">
                <a:ln>
                  <a:solidFill>
                    <a:prstClr val="black">
                      <a:lumMod val="75000"/>
                      <a:lumOff val="25000"/>
                      <a:alpha val="10000"/>
                    </a:prstClr>
                  </a:solidFill>
                </a:ln>
                <a:solidFill>
                  <a:srgbClr val="DADADA"/>
                </a:solidFill>
                <a:effectLst>
                  <a:outerShdw blurRad="9525" dist="25400" dir="14640000" algn="tl" rotWithShape="0">
                    <a:prstClr val="black">
                      <a:alpha val="30000"/>
                    </a:prstClr>
                  </a:outerShdw>
                </a:effectLst>
                <a:uLnTx/>
                <a:uFillTx/>
                <a:latin typeface="Calisto MT" panose="02040603050505030304"/>
                <a:ea typeface="+mn-ea"/>
                <a:cs typeface="+mn-cs"/>
              </a:rPr>
              <a:t>And ye yourselves like unto men that wait for their lord, when he will return from the wedding; that when he cometh and </a:t>
            </a:r>
            <a:r>
              <a:rPr kumimoji="0" lang="en-US" sz="2800" b="0" i="0" u="none" strike="noStrike" kern="1200" cap="none" spc="0" normalizeH="0" baseline="0" noProof="0" dirty="0" err="1">
                <a:ln>
                  <a:solidFill>
                    <a:prstClr val="black">
                      <a:lumMod val="75000"/>
                      <a:lumOff val="25000"/>
                      <a:alpha val="10000"/>
                    </a:prstClr>
                  </a:solidFill>
                </a:ln>
                <a:solidFill>
                  <a:srgbClr val="DADADA"/>
                </a:solidFill>
                <a:effectLst>
                  <a:outerShdw blurRad="9525" dist="25400" dir="14640000" algn="tl" rotWithShape="0">
                    <a:prstClr val="black">
                      <a:alpha val="30000"/>
                    </a:prstClr>
                  </a:outerShdw>
                </a:effectLst>
                <a:uLnTx/>
                <a:uFillTx/>
                <a:latin typeface="Calisto MT" panose="02040603050505030304"/>
                <a:ea typeface="+mn-ea"/>
                <a:cs typeface="+mn-cs"/>
              </a:rPr>
              <a:t>knocketh</a:t>
            </a:r>
            <a:r>
              <a:rPr kumimoji="0" lang="en-US" sz="2800" b="0" i="0" u="none" strike="noStrike" kern="1200" cap="none" spc="0" normalizeH="0" baseline="0" noProof="0" dirty="0">
                <a:ln>
                  <a:solidFill>
                    <a:prstClr val="black">
                      <a:lumMod val="75000"/>
                      <a:lumOff val="25000"/>
                      <a:alpha val="10000"/>
                    </a:prstClr>
                  </a:solidFill>
                </a:ln>
                <a:solidFill>
                  <a:srgbClr val="DADADA"/>
                </a:solidFill>
                <a:effectLst>
                  <a:outerShdw blurRad="9525" dist="25400" dir="14640000" algn="tl" rotWithShape="0">
                    <a:prstClr val="black">
                      <a:alpha val="30000"/>
                    </a:prstClr>
                  </a:outerShdw>
                </a:effectLst>
                <a:uLnTx/>
                <a:uFillTx/>
                <a:latin typeface="Calisto MT" panose="02040603050505030304"/>
                <a:ea typeface="+mn-ea"/>
                <a:cs typeface="+mn-cs"/>
              </a:rPr>
              <a:t>, they may open unto him immediately.</a:t>
            </a:r>
          </a:p>
          <a:p>
            <a:pPr marL="342900" marR="0" lvl="0" indent="-306000" algn="l" defTabSz="457200" rtl="0" eaLnBrk="1" fontAlgn="auto" latinLnBrk="0" hangingPunct="1">
              <a:lnSpc>
                <a:spcPct val="100000"/>
              </a:lnSpc>
              <a:spcBef>
                <a:spcPct val="20000"/>
              </a:spcBef>
              <a:spcAft>
                <a:spcPts val="600"/>
              </a:spcAft>
              <a:buClr>
                <a:srgbClr val="DADADA"/>
              </a:buClr>
              <a:buSzPct val="70000"/>
              <a:buFont typeface="Wingdings 2" charset="2"/>
              <a:buChar char=""/>
              <a:tabLst/>
              <a:defRPr/>
            </a:pPr>
            <a:r>
              <a:rPr kumimoji="0" lang="en-US" sz="2800" b="1" i="0" u="none" strike="noStrike" kern="1200" cap="none" spc="0" normalizeH="0" baseline="30000" noProof="0" dirty="0">
                <a:ln>
                  <a:solidFill>
                    <a:prstClr val="black">
                      <a:lumMod val="75000"/>
                      <a:lumOff val="25000"/>
                      <a:alpha val="10000"/>
                    </a:prstClr>
                  </a:solidFill>
                </a:ln>
                <a:solidFill>
                  <a:srgbClr val="DADADA"/>
                </a:solidFill>
                <a:effectLst>
                  <a:outerShdw blurRad="9525" dist="25400" dir="14640000" algn="tl" rotWithShape="0">
                    <a:prstClr val="black">
                      <a:alpha val="30000"/>
                    </a:prstClr>
                  </a:outerShdw>
                </a:effectLst>
                <a:uLnTx/>
                <a:uFillTx/>
                <a:latin typeface="Calisto MT" panose="02040603050505030304"/>
                <a:ea typeface="+mn-ea"/>
                <a:cs typeface="+mn-cs"/>
              </a:rPr>
              <a:t>37 </a:t>
            </a:r>
            <a:r>
              <a:rPr kumimoji="0" lang="en-US" sz="2800" b="0" i="0" u="none" strike="noStrike" kern="1200" cap="none" spc="0" normalizeH="0" baseline="0" noProof="0" dirty="0">
                <a:ln>
                  <a:solidFill>
                    <a:prstClr val="black">
                      <a:lumMod val="75000"/>
                      <a:lumOff val="25000"/>
                      <a:alpha val="10000"/>
                    </a:prstClr>
                  </a:solidFill>
                </a:ln>
                <a:solidFill>
                  <a:srgbClr val="DADADA"/>
                </a:solidFill>
                <a:effectLst>
                  <a:outerShdw blurRad="9525" dist="25400" dir="14640000" algn="tl" rotWithShape="0">
                    <a:prstClr val="black">
                      <a:alpha val="30000"/>
                    </a:prstClr>
                  </a:outerShdw>
                </a:effectLst>
                <a:uLnTx/>
                <a:uFillTx/>
                <a:latin typeface="Calisto MT" panose="02040603050505030304"/>
                <a:ea typeface="+mn-ea"/>
                <a:cs typeface="+mn-cs"/>
              </a:rPr>
              <a:t>Blessed are those servants, whom the lord when he cometh shall find watching: verily I say unto you, that he shall gird himself, and make them to sit down to meat, and will come forth and serve them.</a:t>
            </a:r>
          </a:p>
        </p:txBody>
      </p:sp>
      <p:sp>
        <p:nvSpPr>
          <p:cNvPr id="8" name="Rectangle 7">
            <a:extLst>
              <a:ext uri="{FF2B5EF4-FFF2-40B4-BE49-F238E27FC236}">
                <a16:creationId xmlns:a16="http://schemas.microsoft.com/office/drawing/2014/main" id="{8F0460B3-E74E-C8B6-4CE7-B29FA8909CCF}"/>
              </a:ext>
            </a:extLst>
          </p:cNvPr>
          <p:cNvSpPr/>
          <p:nvPr/>
        </p:nvSpPr>
        <p:spPr>
          <a:xfrm>
            <a:off x="878615" y="702703"/>
            <a:ext cx="10434682" cy="1245839"/>
          </a:xfrm>
          <a:prstGeom prst="rect">
            <a:avLst/>
          </a:prstGeom>
          <a:noFill/>
          <a:ln w="76200">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198836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9119" y="871658"/>
            <a:ext cx="10353762" cy="970450"/>
          </a:xfrm>
        </p:spPr>
        <p:txBody>
          <a:bodyPr>
            <a:normAutofit fontScale="90000"/>
          </a:bodyPr>
          <a:lstStyle/>
          <a:p>
            <a:r>
              <a:rPr kumimoji="0" lang="en-US" sz="4000" b="1" i="0" u="none" strike="noStrike" kern="1200" cap="none" spc="0" normalizeH="0" baseline="0" noProof="0" dirty="0">
                <a:ln>
                  <a:solidFill>
                    <a:prstClr val="black">
                      <a:lumMod val="75000"/>
                      <a:lumOff val="25000"/>
                      <a:alpha val="10000"/>
                    </a:prstClr>
                  </a:solidFill>
                </a:ln>
                <a:solidFill>
                  <a:srgbClr val="DADADA"/>
                </a:solidFill>
                <a:effectLst>
                  <a:outerShdw blurRad="9525" dist="25400" dir="14640000" algn="tl" rotWithShape="0">
                    <a:prstClr val="black">
                      <a:alpha val="30000"/>
                    </a:prstClr>
                  </a:outerShdw>
                </a:effectLst>
                <a:uLnTx/>
                <a:uFillTx/>
                <a:latin typeface="Calisto MT" panose="02040603050505030304"/>
                <a:ea typeface="+mj-ea"/>
              </a:rPr>
              <a:t>3:  Just such an investigation is depicted just prior to the wedding feast. </a:t>
            </a:r>
            <a:endParaRPr lang="en-US" dirty="0"/>
          </a:p>
        </p:txBody>
      </p:sp>
      <p:sp>
        <p:nvSpPr>
          <p:cNvPr id="4" name="TextBox 3"/>
          <p:cNvSpPr txBox="1"/>
          <p:nvPr/>
        </p:nvSpPr>
        <p:spPr>
          <a:xfrm>
            <a:off x="1" y="-25028"/>
            <a:ext cx="6096000" cy="646331"/>
          </a:xfrm>
          <a:prstGeom prst="rect">
            <a:avLst/>
          </a:prstGeom>
          <a:solidFill>
            <a:schemeClr val="accent1">
              <a:lumMod val="50000"/>
            </a:schemeClr>
          </a:solidFill>
        </p:spPr>
        <p:txBody>
          <a:bodyPr wrap="square" rtlCol="0">
            <a:spAutoFit/>
          </a:bodyPr>
          <a:lstStyle/>
          <a:p>
            <a:r>
              <a:rPr lang="en-US" sz="3600" b="1" dirty="0">
                <a:solidFill>
                  <a:schemeClr val="bg1"/>
                </a:solidFill>
              </a:rPr>
              <a:t>The Investigative Judgment:</a:t>
            </a:r>
          </a:p>
        </p:txBody>
      </p:sp>
      <p:sp>
        <p:nvSpPr>
          <p:cNvPr id="7" name="Content Placeholder 2">
            <a:extLst>
              <a:ext uri="{FF2B5EF4-FFF2-40B4-BE49-F238E27FC236}">
                <a16:creationId xmlns:a16="http://schemas.microsoft.com/office/drawing/2014/main" id="{837326E0-289D-8980-CAC8-3C2DA8F6AF8C}"/>
              </a:ext>
            </a:extLst>
          </p:cNvPr>
          <p:cNvSpPr>
            <a:spLocks noGrp="1"/>
          </p:cNvSpPr>
          <p:nvPr>
            <p:ph idx="1"/>
          </p:nvPr>
        </p:nvSpPr>
        <p:spPr>
          <a:xfrm>
            <a:off x="919119" y="2171926"/>
            <a:ext cx="10353762" cy="3983371"/>
          </a:xfrm>
          <a:solidFill>
            <a:schemeClr val="bg2">
              <a:lumMod val="75000"/>
            </a:schemeClr>
          </a:solidFill>
        </p:spPr>
        <p:txBody>
          <a:bodyPr>
            <a:noAutofit/>
          </a:bodyPr>
          <a:lstStyle/>
          <a:p>
            <a:pPr marL="0" indent="0">
              <a:buNone/>
            </a:pPr>
            <a:r>
              <a:rPr lang="en-US" sz="3600" b="1" dirty="0"/>
              <a:t>Matthew 25:3-4</a:t>
            </a:r>
          </a:p>
          <a:p>
            <a:r>
              <a:rPr lang="en-US" sz="3600" b="1" baseline="30000" dirty="0"/>
              <a:t>3 </a:t>
            </a:r>
            <a:r>
              <a:rPr lang="en-US" sz="3600" dirty="0"/>
              <a:t>They that were foolish took their lamps, and took no oil with them:</a:t>
            </a:r>
          </a:p>
          <a:p>
            <a:r>
              <a:rPr lang="en-US" sz="3600" b="1" baseline="30000" dirty="0"/>
              <a:t>4 </a:t>
            </a:r>
            <a:r>
              <a:rPr lang="en-US" sz="3600" dirty="0"/>
              <a:t>But the wise took oil in their vessels with their lamps.</a:t>
            </a:r>
          </a:p>
        </p:txBody>
      </p:sp>
      <p:sp>
        <p:nvSpPr>
          <p:cNvPr id="8" name="Rectangle 7">
            <a:extLst>
              <a:ext uri="{FF2B5EF4-FFF2-40B4-BE49-F238E27FC236}">
                <a16:creationId xmlns:a16="http://schemas.microsoft.com/office/drawing/2014/main" id="{8F0460B3-E74E-C8B6-4CE7-B29FA8909CCF}"/>
              </a:ext>
            </a:extLst>
          </p:cNvPr>
          <p:cNvSpPr/>
          <p:nvPr/>
        </p:nvSpPr>
        <p:spPr>
          <a:xfrm>
            <a:off x="878615" y="702703"/>
            <a:ext cx="10434682" cy="1245839"/>
          </a:xfrm>
          <a:prstGeom prst="rect">
            <a:avLst/>
          </a:prstGeom>
          <a:noFill/>
          <a:ln w="76200">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1037771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9119" y="871658"/>
            <a:ext cx="10353762" cy="1501428"/>
          </a:xfrm>
        </p:spPr>
        <p:txBody>
          <a:bodyPr>
            <a:normAutofit fontScale="90000"/>
          </a:bodyPr>
          <a:lstStyle/>
          <a:p>
            <a:r>
              <a:rPr kumimoji="0" lang="en-US" sz="4000" b="1" i="0" u="none" strike="noStrike" kern="1200" cap="none" spc="0" normalizeH="0" baseline="0" noProof="0" dirty="0">
                <a:ln>
                  <a:solidFill>
                    <a:prstClr val="black">
                      <a:lumMod val="75000"/>
                      <a:lumOff val="25000"/>
                      <a:alpha val="10000"/>
                    </a:prstClr>
                  </a:solidFill>
                </a:ln>
                <a:solidFill>
                  <a:srgbClr val="DADADA"/>
                </a:solidFill>
                <a:effectLst>
                  <a:outerShdw blurRad="9525" dist="25400" dir="14640000" algn="tl" rotWithShape="0">
                    <a:prstClr val="black">
                      <a:alpha val="30000"/>
                    </a:prstClr>
                  </a:outerShdw>
                </a:effectLst>
                <a:uLnTx/>
                <a:uFillTx/>
                <a:latin typeface="Calisto MT" panose="02040603050505030304"/>
                <a:ea typeface="+mj-ea"/>
              </a:rPr>
              <a:t>4:  The Judgment must occur </a:t>
            </a:r>
            <a:r>
              <a:rPr kumimoji="0" lang="en-US" sz="4000" b="1" i="0" u="none" strike="noStrike" kern="1200" cap="none" spc="0" normalizeH="0" baseline="0" noProof="0" dirty="0">
                <a:ln>
                  <a:solidFill>
                    <a:prstClr val="black">
                      <a:lumMod val="75000"/>
                      <a:lumOff val="25000"/>
                      <a:alpha val="10000"/>
                    </a:prstClr>
                  </a:solidFill>
                </a:ln>
                <a:solidFill>
                  <a:schemeClr val="accent1">
                    <a:lumMod val="40000"/>
                    <a:lumOff val="60000"/>
                  </a:schemeClr>
                </a:solidFill>
                <a:effectLst>
                  <a:outerShdw blurRad="9525" dist="25400" dir="14640000" algn="tl" rotWithShape="0">
                    <a:prstClr val="black">
                      <a:alpha val="30000"/>
                    </a:prstClr>
                  </a:outerShdw>
                </a:effectLst>
                <a:uLnTx/>
                <a:uFillTx/>
                <a:latin typeface="Calisto MT" panose="02040603050505030304"/>
                <a:ea typeface="+mj-ea"/>
              </a:rPr>
              <a:t>before</a:t>
            </a:r>
            <a:r>
              <a:rPr kumimoji="0" lang="en-US" sz="4000" b="1" i="0" u="none" strike="noStrike" kern="1200" cap="none" spc="0" normalizeH="0" baseline="0" noProof="0" dirty="0">
                <a:ln>
                  <a:solidFill>
                    <a:prstClr val="black">
                      <a:lumMod val="75000"/>
                      <a:lumOff val="25000"/>
                      <a:alpha val="10000"/>
                    </a:prstClr>
                  </a:solidFill>
                </a:ln>
                <a:solidFill>
                  <a:srgbClr val="DADADA"/>
                </a:solidFill>
                <a:effectLst>
                  <a:outerShdw blurRad="9525" dist="25400" dir="14640000" algn="tl" rotWithShape="0">
                    <a:prstClr val="black">
                      <a:alpha val="30000"/>
                    </a:prstClr>
                  </a:outerShdw>
                </a:effectLst>
                <a:uLnTx/>
                <a:uFillTx/>
                <a:latin typeface="Calisto MT" panose="02040603050505030304"/>
                <a:ea typeface="+mj-ea"/>
              </a:rPr>
              <a:t> Christ receives His kingdom, which happens just prior to His triumphant return. </a:t>
            </a:r>
            <a:endParaRPr lang="en-US" dirty="0"/>
          </a:p>
        </p:txBody>
      </p:sp>
      <p:sp>
        <p:nvSpPr>
          <p:cNvPr id="4" name="TextBox 3"/>
          <p:cNvSpPr txBox="1"/>
          <p:nvPr/>
        </p:nvSpPr>
        <p:spPr>
          <a:xfrm>
            <a:off x="1" y="-25028"/>
            <a:ext cx="6096000" cy="646331"/>
          </a:xfrm>
          <a:prstGeom prst="rect">
            <a:avLst/>
          </a:prstGeom>
          <a:solidFill>
            <a:schemeClr val="accent1">
              <a:lumMod val="50000"/>
            </a:schemeClr>
          </a:solidFill>
        </p:spPr>
        <p:txBody>
          <a:bodyPr wrap="square" rtlCol="0">
            <a:spAutoFit/>
          </a:bodyPr>
          <a:lstStyle/>
          <a:p>
            <a:r>
              <a:rPr lang="en-US" sz="3600" b="1" dirty="0">
                <a:solidFill>
                  <a:schemeClr val="bg1"/>
                </a:solidFill>
              </a:rPr>
              <a:t>The Investigative Judgment:</a:t>
            </a:r>
          </a:p>
        </p:txBody>
      </p:sp>
      <p:sp>
        <p:nvSpPr>
          <p:cNvPr id="7" name="Content Placeholder 2">
            <a:extLst>
              <a:ext uri="{FF2B5EF4-FFF2-40B4-BE49-F238E27FC236}">
                <a16:creationId xmlns:a16="http://schemas.microsoft.com/office/drawing/2014/main" id="{837326E0-289D-8980-CAC8-3C2DA8F6AF8C}"/>
              </a:ext>
            </a:extLst>
          </p:cNvPr>
          <p:cNvSpPr>
            <a:spLocks noGrp="1"/>
          </p:cNvSpPr>
          <p:nvPr>
            <p:ph idx="1"/>
          </p:nvPr>
        </p:nvSpPr>
        <p:spPr>
          <a:xfrm>
            <a:off x="234043" y="2694441"/>
            <a:ext cx="11723916" cy="3983371"/>
          </a:xfrm>
          <a:solidFill>
            <a:schemeClr val="bg2">
              <a:lumMod val="75000"/>
            </a:schemeClr>
          </a:solidFill>
        </p:spPr>
        <p:txBody>
          <a:bodyPr>
            <a:noAutofit/>
          </a:bodyPr>
          <a:lstStyle/>
          <a:p>
            <a:pPr marL="0" indent="0">
              <a:buNone/>
            </a:pPr>
            <a:r>
              <a:rPr lang="en-US" sz="3000" b="1" dirty="0"/>
              <a:t>Daniel 7:9, 10, 13, 14</a:t>
            </a:r>
          </a:p>
          <a:p>
            <a:r>
              <a:rPr lang="en-US" sz="3000" b="1" baseline="30000" dirty="0"/>
              <a:t>9 </a:t>
            </a:r>
            <a:r>
              <a:rPr lang="en-US" sz="3000" dirty="0"/>
              <a:t>I beheld till the thrones were cast down, and the Ancient of days did sit, whose garment was white as snow, and the hair of his head like the pure wool: his throne was like the fiery flame, and his wheels as burning fire.</a:t>
            </a:r>
          </a:p>
          <a:p>
            <a:r>
              <a:rPr lang="en-US" sz="3000" b="1" baseline="30000" dirty="0"/>
              <a:t>10 </a:t>
            </a:r>
            <a:r>
              <a:rPr lang="en-US" sz="3000" dirty="0"/>
              <a:t>A fiery stream issued and came forth from before him: thousand thousands ministered unto him, and ten thousand times ten thousand stood before him: the judgment was set, and the books were opened.</a:t>
            </a:r>
          </a:p>
        </p:txBody>
      </p:sp>
      <p:sp>
        <p:nvSpPr>
          <p:cNvPr id="8" name="Rectangle 7">
            <a:extLst>
              <a:ext uri="{FF2B5EF4-FFF2-40B4-BE49-F238E27FC236}">
                <a16:creationId xmlns:a16="http://schemas.microsoft.com/office/drawing/2014/main" id="{8F0460B3-E74E-C8B6-4CE7-B29FA8909CCF}"/>
              </a:ext>
            </a:extLst>
          </p:cNvPr>
          <p:cNvSpPr/>
          <p:nvPr/>
        </p:nvSpPr>
        <p:spPr>
          <a:xfrm>
            <a:off x="878615" y="702703"/>
            <a:ext cx="10434682" cy="1822783"/>
          </a:xfrm>
          <a:prstGeom prst="rect">
            <a:avLst/>
          </a:prstGeom>
          <a:noFill/>
          <a:ln w="76200">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95256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9119" y="871658"/>
            <a:ext cx="10353762" cy="1501428"/>
          </a:xfrm>
        </p:spPr>
        <p:txBody>
          <a:bodyPr>
            <a:normAutofit fontScale="90000"/>
          </a:bodyPr>
          <a:lstStyle/>
          <a:p>
            <a:r>
              <a:rPr kumimoji="0" lang="en-US" sz="4000" b="1" i="0" u="none" strike="noStrike" kern="1200" cap="none" spc="0" normalizeH="0" baseline="0" noProof="0" dirty="0">
                <a:ln>
                  <a:solidFill>
                    <a:prstClr val="black">
                      <a:lumMod val="75000"/>
                      <a:lumOff val="25000"/>
                      <a:alpha val="10000"/>
                    </a:prstClr>
                  </a:solidFill>
                </a:ln>
                <a:solidFill>
                  <a:srgbClr val="DADADA"/>
                </a:solidFill>
                <a:effectLst>
                  <a:outerShdw blurRad="9525" dist="25400" dir="14640000" algn="tl" rotWithShape="0">
                    <a:prstClr val="black">
                      <a:alpha val="30000"/>
                    </a:prstClr>
                  </a:outerShdw>
                </a:effectLst>
                <a:uLnTx/>
                <a:uFillTx/>
                <a:latin typeface="Calisto MT" panose="02040603050505030304"/>
                <a:ea typeface="+mj-ea"/>
              </a:rPr>
              <a:t>4:  The Judgment must occur </a:t>
            </a:r>
            <a:r>
              <a:rPr kumimoji="0" lang="en-US" sz="4000" b="1" i="0" u="none" strike="noStrike" kern="1200" cap="none" spc="0" normalizeH="0" baseline="0" noProof="0" dirty="0">
                <a:ln>
                  <a:solidFill>
                    <a:prstClr val="black">
                      <a:lumMod val="75000"/>
                      <a:lumOff val="25000"/>
                      <a:alpha val="10000"/>
                    </a:prstClr>
                  </a:solidFill>
                </a:ln>
                <a:solidFill>
                  <a:schemeClr val="accent1">
                    <a:lumMod val="40000"/>
                    <a:lumOff val="60000"/>
                  </a:schemeClr>
                </a:solidFill>
                <a:effectLst>
                  <a:outerShdw blurRad="9525" dist="25400" dir="14640000" algn="tl" rotWithShape="0">
                    <a:prstClr val="black">
                      <a:alpha val="30000"/>
                    </a:prstClr>
                  </a:outerShdw>
                </a:effectLst>
                <a:uLnTx/>
                <a:uFillTx/>
                <a:latin typeface="Calisto MT" panose="02040603050505030304"/>
                <a:ea typeface="+mj-ea"/>
              </a:rPr>
              <a:t>before</a:t>
            </a:r>
            <a:r>
              <a:rPr kumimoji="0" lang="en-US" sz="4000" b="1" i="0" u="none" strike="noStrike" kern="1200" cap="none" spc="0" normalizeH="0" baseline="0" noProof="0" dirty="0">
                <a:ln>
                  <a:solidFill>
                    <a:prstClr val="black">
                      <a:lumMod val="75000"/>
                      <a:lumOff val="25000"/>
                      <a:alpha val="10000"/>
                    </a:prstClr>
                  </a:solidFill>
                </a:ln>
                <a:solidFill>
                  <a:srgbClr val="DADADA"/>
                </a:solidFill>
                <a:effectLst>
                  <a:outerShdw blurRad="9525" dist="25400" dir="14640000" algn="tl" rotWithShape="0">
                    <a:prstClr val="black">
                      <a:alpha val="30000"/>
                    </a:prstClr>
                  </a:outerShdw>
                </a:effectLst>
                <a:uLnTx/>
                <a:uFillTx/>
                <a:latin typeface="Calisto MT" panose="02040603050505030304"/>
                <a:ea typeface="+mj-ea"/>
              </a:rPr>
              <a:t> Christ receives His kingdom, which happens just prior to His triumphant return. </a:t>
            </a:r>
            <a:endParaRPr lang="en-US" dirty="0"/>
          </a:p>
        </p:txBody>
      </p:sp>
      <p:sp>
        <p:nvSpPr>
          <p:cNvPr id="4" name="TextBox 3"/>
          <p:cNvSpPr txBox="1"/>
          <p:nvPr/>
        </p:nvSpPr>
        <p:spPr>
          <a:xfrm>
            <a:off x="1" y="-25028"/>
            <a:ext cx="6096000" cy="646331"/>
          </a:xfrm>
          <a:prstGeom prst="rect">
            <a:avLst/>
          </a:prstGeom>
          <a:solidFill>
            <a:schemeClr val="accent1">
              <a:lumMod val="50000"/>
            </a:schemeClr>
          </a:solidFill>
        </p:spPr>
        <p:txBody>
          <a:bodyPr wrap="square" rtlCol="0">
            <a:spAutoFit/>
          </a:bodyPr>
          <a:lstStyle/>
          <a:p>
            <a:r>
              <a:rPr lang="en-US" sz="3600" b="1" dirty="0">
                <a:solidFill>
                  <a:schemeClr val="bg1"/>
                </a:solidFill>
              </a:rPr>
              <a:t>The Investigative Judgment:</a:t>
            </a:r>
          </a:p>
        </p:txBody>
      </p:sp>
      <p:sp>
        <p:nvSpPr>
          <p:cNvPr id="7" name="Content Placeholder 2">
            <a:extLst>
              <a:ext uri="{FF2B5EF4-FFF2-40B4-BE49-F238E27FC236}">
                <a16:creationId xmlns:a16="http://schemas.microsoft.com/office/drawing/2014/main" id="{837326E0-289D-8980-CAC8-3C2DA8F6AF8C}"/>
              </a:ext>
            </a:extLst>
          </p:cNvPr>
          <p:cNvSpPr>
            <a:spLocks noGrp="1"/>
          </p:cNvSpPr>
          <p:nvPr>
            <p:ph idx="1"/>
          </p:nvPr>
        </p:nvSpPr>
        <p:spPr>
          <a:xfrm>
            <a:off x="234043" y="2694441"/>
            <a:ext cx="11723916" cy="3983371"/>
          </a:xfrm>
          <a:solidFill>
            <a:schemeClr val="bg2">
              <a:lumMod val="75000"/>
            </a:schemeClr>
          </a:solidFill>
        </p:spPr>
        <p:txBody>
          <a:bodyPr>
            <a:noAutofit/>
          </a:bodyPr>
          <a:lstStyle/>
          <a:p>
            <a:pPr marL="0" indent="0">
              <a:buNone/>
            </a:pPr>
            <a:r>
              <a:rPr lang="en-US" sz="3600" b="1" dirty="0"/>
              <a:t>Daniel 7:9, 10, 13, 14</a:t>
            </a:r>
          </a:p>
          <a:p>
            <a:r>
              <a:rPr lang="en-US" sz="2800" b="1" baseline="30000" dirty="0"/>
              <a:t>13 </a:t>
            </a:r>
            <a:r>
              <a:rPr lang="en-US" sz="2800" dirty="0"/>
              <a:t>I saw in the night visions, and, behold, one like the Son of man came with the clouds of heaven, and came to the Ancient of days, and they brought him near before him.</a:t>
            </a:r>
          </a:p>
          <a:p>
            <a:r>
              <a:rPr lang="en-US" sz="2800" b="1" baseline="30000" dirty="0"/>
              <a:t>14 </a:t>
            </a:r>
            <a:r>
              <a:rPr lang="en-US" sz="2800" dirty="0"/>
              <a:t>And there was given him dominion, and glory, and a kingdom, that all people, nations, and languages, should serve him: his dominion is an everlasting dominion, which shall not pass away, and his kingdom that which shall not be destroyed.</a:t>
            </a:r>
          </a:p>
        </p:txBody>
      </p:sp>
      <p:sp>
        <p:nvSpPr>
          <p:cNvPr id="8" name="Rectangle 7">
            <a:extLst>
              <a:ext uri="{FF2B5EF4-FFF2-40B4-BE49-F238E27FC236}">
                <a16:creationId xmlns:a16="http://schemas.microsoft.com/office/drawing/2014/main" id="{8F0460B3-E74E-C8B6-4CE7-B29FA8909CCF}"/>
              </a:ext>
            </a:extLst>
          </p:cNvPr>
          <p:cNvSpPr/>
          <p:nvPr/>
        </p:nvSpPr>
        <p:spPr>
          <a:xfrm>
            <a:off x="878615" y="702703"/>
            <a:ext cx="10434682" cy="1822783"/>
          </a:xfrm>
          <a:prstGeom prst="rect">
            <a:avLst/>
          </a:prstGeom>
          <a:noFill/>
          <a:ln w="76200">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3367229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
  <a:themeElements>
    <a:clrScheme name="Slate">
      <a:dk1>
        <a:sysClr val="windowText" lastClr="000000"/>
      </a:dk1>
      <a:lt1>
        <a:sysClr val="window" lastClr="FFFFFF"/>
      </a:lt1>
      <a:dk2>
        <a:srgbClr val="212123"/>
      </a:dk2>
      <a:lt2>
        <a:srgbClr val="DADADA"/>
      </a:lt2>
      <a:accent1>
        <a:srgbClr val="BC451B"/>
      </a:accent1>
      <a:accent2>
        <a:srgbClr val="D3BA68"/>
      </a:accent2>
      <a:accent3>
        <a:srgbClr val="BB8640"/>
      </a:accent3>
      <a:accent4>
        <a:srgbClr val="AD9277"/>
      </a:accent4>
      <a:accent5>
        <a:srgbClr val="A55A43"/>
      </a:accent5>
      <a:accent6>
        <a:srgbClr val="AD9D7B"/>
      </a:accent6>
      <a:hlink>
        <a:srgbClr val="E98052"/>
      </a:hlink>
      <a:folHlink>
        <a:srgbClr val="F4B69B"/>
      </a:folHlink>
    </a:clrScheme>
    <a:fontScheme name="Slate">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3F2DE9A5-64E6-437C-A389-CC4477E817E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b385d60f68dd989dca1fdc827799d853">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911b479caf7b199da365455750e4572"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Status xmlns="71af3243-3dd4-4a8d-8c0d-dd76da1f02a5">Not started</Status>
  </documentManagement>
</p:properties>
</file>

<file path=customXml/itemProps1.xml><?xml version="1.0" encoding="utf-8"?>
<ds:datastoreItem xmlns:ds="http://schemas.openxmlformats.org/officeDocument/2006/customXml" ds:itemID="{CE12C2FA-3740-4055-BA8A-74A1458F4A51}">
  <ds:schemaRefs>
    <ds:schemaRef ds:uri="http://schemas.microsoft.com/sharepoint/v3/contenttype/forms"/>
  </ds:schemaRefs>
</ds:datastoreItem>
</file>

<file path=customXml/itemProps2.xml><?xml version="1.0" encoding="utf-8"?>
<ds:datastoreItem xmlns:ds="http://schemas.openxmlformats.org/officeDocument/2006/customXml" ds:itemID="{0257C101-46E1-4CAE-AE60-1AB79022B7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415B3C4-7FB6-414C-8C24-8862C0E6C9F3}">
  <ds:schemaRefs>
    <ds:schemaRef ds:uri="16c05727-aa75-4e4a-9b5f-8a80a1165891"/>
    <ds:schemaRef ds:uri="http://schemas.microsoft.com/office/2006/documentManagement/types"/>
    <ds:schemaRef ds:uri="http://purl.org/dc/elements/1.1/"/>
    <ds:schemaRef ds:uri="http://schemas.microsoft.com/office/2006/metadata/properties"/>
    <ds:schemaRef ds:uri="http://purl.org/dc/terms/"/>
    <ds:schemaRef ds:uri="http://purl.org/dc/dcmitype/"/>
    <ds:schemaRef ds:uri="http://schemas.openxmlformats.org/package/2006/metadata/core-properties"/>
    <ds:schemaRef ds:uri="http://schemas.microsoft.com/office/infopath/2007/PartnerControls"/>
    <ds:schemaRef ds:uri="71af3243-3dd4-4a8d-8c0d-dd76da1f02a5"/>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TM04033929[[fn=Slate]]</Template>
  <TotalTime>0</TotalTime>
  <Words>6898</Words>
  <Application>Microsoft Office PowerPoint</Application>
  <PresentationFormat>Widescreen</PresentationFormat>
  <Paragraphs>410</Paragraphs>
  <Slides>108</Slides>
  <Notes>108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108</vt:i4>
      </vt:variant>
    </vt:vector>
  </HeadingPairs>
  <TitlesOfParts>
    <vt:vector size="113" baseType="lpstr">
      <vt:lpstr>Aharoni</vt:lpstr>
      <vt:lpstr>Calibri</vt:lpstr>
      <vt:lpstr>Calisto MT</vt:lpstr>
      <vt:lpstr>Wingdings 2</vt:lpstr>
      <vt:lpstr>Slate</vt:lpstr>
      <vt:lpstr>Motivated by Hope</vt:lpstr>
      <vt:lpstr>An American Reformer The Great Controversy, p. 317</vt:lpstr>
      <vt:lpstr>The Great Controversy, p. 318</vt:lpstr>
      <vt:lpstr>Memoirs of William Miller (Bliss, Sylvester 1853). </vt:lpstr>
      <vt:lpstr>The Great Controversy, p. 319</vt:lpstr>
      <vt:lpstr>The Great Controversy, p. 319</vt:lpstr>
      <vt:lpstr>Memoirs of William Miller (Bliss, Sylvester 1853). </vt:lpstr>
      <vt:lpstr>The Great Controversy, p. 320</vt:lpstr>
      <vt:lpstr>The Great Controversy, p. 320</vt:lpstr>
      <vt:lpstr>William Miller’s Bible Study Process:</vt:lpstr>
      <vt:lpstr>The Great Controversy, p. 320</vt:lpstr>
      <vt:lpstr>The Great Controversy, p. 324</vt:lpstr>
      <vt:lpstr>The Investigative Judgment:  Daniel 8:3-27</vt:lpstr>
      <vt:lpstr>The Investigative Judgment:  Daniel 8:4-27</vt:lpstr>
      <vt:lpstr>The Investigative Judgment:  Daniel 8:5-27</vt:lpstr>
      <vt:lpstr>The Investigative Judgment:  Daniel 8:6-27</vt:lpstr>
      <vt:lpstr>The Investigative Judgment:  Daniel 8:7-27</vt:lpstr>
      <vt:lpstr>The Investigative Judgment:  Daniel 8:8-27</vt:lpstr>
      <vt:lpstr>The Investigative Judgment:  Daniel 8:9-27</vt:lpstr>
      <vt:lpstr>The Investigative Judgment:  Daniel 8:10-27</vt:lpstr>
      <vt:lpstr>The Investigative Judgment:  Daniel 8:11-27</vt:lpstr>
      <vt:lpstr>The Investigative Judgment:  Daniel 8:12-27</vt:lpstr>
      <vt:lpstr>The Investigative Judgment:  Daniel 8:13-27</vt:lpstr>
      <vt:lpstr>The Investigative Judgment:  Daniel 8:14-27</vt:lpstr>
      <vt:lpstr>The Investigative Judgment:  Daniel 8:15-27</vt:lpstr>
      <vt:lpstr>The Investigative Judgment:  Daniel 8:16-27</vt:lpstr>
      <vt:lpstr>The Investigative Judgment:  Daniel 8:17-27</vt:lpstr>
      <vt:lpstr>The Investigative Judgment:  Daniel 8:18-27</vt:lpstr>
      <vt:lpstr>The Investigative Judgment:  Daniel 8:19-27</vt:lpstr>
      <vt:lpstr>The Investigative Judgment:  Daniel 8:20-27</vt:lpstr>
      <vt:lpstr>The Investigative Judgment:  Daniel 8:21-27</vt:lpstr>
      <vt:lpstr>The Investigative Judgment:  Daniel 8:22-27</vt:lpstr>
      <vt:lpstr>The Investigative Judgment:  Daniel 8:23-27</vt:lpstr>
      <vt:lpstr>The Investigative Judgment:  Daniel 8:24-27</vt:lpstr>
      <vt:lpstr>The Investigative Judgment:  Daniel 8:25-27</vt:lpstr>
      <vt:lpstr>The Investigative Judgment:  Daniel 8:26-27</vt:lpstr>
      <vt:lpstr>The Investigative Judgment:  Daniel 8:27</vt:lpstr>
      <vt:lpstr>The Investigative Judgment:  Daniel 9:2-3</vt:lpstr>
      <vt:lpstr>The Investigative Judgment:  Daniel 9:3</vt:lpstr>
      <vt:lpstr>The Investigative Judgment:  SDABC V.4 p.849</vt:lpstr>
      <vt:lpstr>The Investigative Judgment:  Daniel 9:20-27</vt:lpstr>
      <vt:lpstr>The Investigative Judgment:  Daniel 9:21-27</vt:lpstr>
      <vt:lpstr>The Investigative Judgment:  Daniel 9:22-27</vt:lpstr>
      <vt:lpstr>The Investigative Judgment:  Daniel 9:23-27</vt:lpstr>
      <vt:lpstr>The Investigative Judgment:  Daniel 9:24-27</vt:lpstr>
      <vt:lpstr>The Investigative Judgment:  Daniel 9:25-27</vt:lpstr>
      <vt:lpstr>The Investigative Judgment:  Daniel 9:26-27</vt:lpstr>
      <vt:lpstr>The Investigative Judgment:  Daniel 9:27</vt:lpstr>
      <vt:lpstr>Now, Daniel could work out the 2300-day prophecy as a 2300-year prophecy.  The year-for-a-day principle is established for the Jewish people prior to this time (Gen. 29:27; Num. 14:34; Eze. 4:5-6).  But he doesn’t have a starting place.  This is the same issue that William Miller is facing in the distant future!  </vt:lpstr>
      <vt:lpstr>The 2300 day prophecy is given in sequence with a discussion about Medo-Persia, Greece, and (what we eventually recognize as) Rome.  But where does it start?  Daniel doesn’t have a beginning place from which to calculate.  He’s praying about these issues in Daniel 9. </vt:lpstr>
      <vt:lpstr>Daniel 9 shows Gabriel providing an answer to Daniel’s prayers regarding his people.  They’re going to return to Jerusalem on schedule, but they have 70 “weeks” or 490 years from that point to become the true people of God.  (Dan. 9:24-27). </vt:lpstr>
      <vt:lpstr>It’s “from the going forth of the commandment to restore and to build Jerusalem” (Dan. 9:25).  It’s a starting place!  The starting place for the 70 week prophecy also provides us with a starting place for the 2300 day prophecy.</vt:lpstr>
      <vt:lpstr>EZRA 7:12-13 12 Artaxerxes, king of kings, unto Ezra the priest, a scribe of the law of the God of heaven, perfect peace, and at such a time. 13 I make a decree, that all they of the people of Israel, and of his priests and Levites, in my realm, which are minded of their own freewill to go up to Jerusalem, go with thee.</vt:lpstr>
      <vt:lpstr>EZRA 7:18-21 18 And whatsoever shall seem good to thee, and to thy brethren, to do with the rest of the silver and the gold, that do after the will of your God. 19 The vessels also that are given thee for the service of the house of thy God, those deliver thou before the God of Jerusalem.</vt:lpstr>
      <vt:lpstr>EZRA 7:18-21  20 And whatsoever more shall be needful for the house of thy God, which thou shalt have occasion to bestow, bestow it out of the king's treasure house. </vt:lpstr>
      <vt:lpstr>EZRA 7:18-21  21 And I, even I Artaxerxes the king, do make a decree to all the treasurers which are beyond the river, that whatsoever Ezra the priest, the scribe of the law of the God of heaven, shall require of you, it be done speedily,</vt:lpstr>
      <vt:lpstr>Once we find the decree to restore and to build Jerusalem in 457 BC, we can calculate 2300 “days” as 2300 literal (360-day) years, not counting the year 0, of course, which does not exist.  And that’s how we can calculate the end of the 2300 day prophecy to (roughly) October 22, 1844.  </vt:lpstr>
      <vt:lpstr>The Great Controversy, p. 351</vt:lpstr>
      <vt:lpstr>PowerPoint Presentation</vt:lpstr>
      <vt:lpstr>The Great Controversy, p. 352</vt:lpstr>
      <vt:lpstr>Of course, Jesus didn’t return in the fall of 1844!  So what, exactly, did happen?  </vt:lpstr>
      <vt:lpstr>The Day of Atonement</vt:lpstr>
      <vt:lpstr>The Day of Atonement</vt:lpstr>
      <vt:lpstr>The Day of Atonement</vt:lpstr>
      <vt:lpstr>The Day of Atonement</vt:lpstr>
      <vt:lpstr>The Day of Atonement</vt:lpstr>
      <vt:lpstr>The Sanctuary Cleansed: Hebrews 8:1-2  </vt:lpstr>
      <vt:lpstr>The Sanctuary Cleansed: Hebrews 8:2  </vt:lpstr>
      <vt:lpstr>The Sanctuary Cleansed: Hebrews 9:11-12  </vt:lpstr>
      <vt:lpstr>The Day of Atonement</vt:lpstr>
      <vt:lpstr>The Sanctuary Cleansed: Hebrews 9:12  </vt:lpstr>
      <vt:lpstr>The Day of Atonement</vt:lpstr>
      <vt:lpstr>The Sanctuary Cleansed: Hebrews 9:7  </vt:lpstr>
      <vt:lpstr>The Sanctuary Cleansed: Hebrews 9:23-26  </vt:lpstr>
      <vt:lpstr>The Sanctuary Cleansed: Hebrews 9:24-26  </vt:lpstr>
      <vt:lpstr>The Sanctuary Cleansed: Hebrews 9:25-26  </vt:lpstr>
      <vt:lpstr>The Sanctuary Cleansed: Hebrews 9:26  </vt:lpstr>
      <vt:lpstr>The Day of Atonement</vt:lpstr>
      <vt:lpstr>The Day of Atonement</vt:lpstr>
      <vt:lpstr>The Great Controversy, p. 352</vt:lpstr>
      <vt:lpstr>The Great Controversy, p. 352</vt:lpstr>
      <vt:lpstr>The Great Controversy, p. 352</vt:lpstr>
      <vt:lpstr>The Great Controversy, p. 352</vt:lpstr>
      <vt:lpstr>The Great Controversy, p. 353</vt:lpstr>
      <vt:lpstr>1:  A separation of true believers from mere claimants must take place at the end.</vt:lpstr>
      <vt:lpstr>1:  A separation of true believers from mere claimants must take place at the end.</vt:lpstr>
      <vt:lpstr>1:  A separation of true believers from mere claimants must take place at the end.</vt:lpstr>
      <vt:lpstr>1:  A separation of true believers from mere claimants must take place at the end.</vt:lpstr>
      <vt:lpstr>2:  God searches hearts THEN He rewards.  He always investigates the facts first. </vt:lpstr>
      <vt:lpstr>2:  God searches hearts THEN He rewards.  He always investigates the facts first. </vt:lpstr>
      <vt:lpstr>2:  God searches hearts THEN He rewards.  He always investigates the facts first. </vt:lpstr>
      <vt:lpstr>2:  God searches hearts THEN He rewards.  He always investigates the facts first. </vt:lpstr>
      <vt:lpstr>2:  God searches hearts THEN He rewards.  He always investigates the facts first. </vt:lpstr>
      <vt:lpstr>3:  Just such an investigation is depicted just prior to the wedding feast. </vt:lpstr>
      <vt:lpstr>3:  Just such an investigation is depicted just prior to the wedding feast. </vt:lpstr>
      <vt:lpstr>3:  Just such an investigation is depicted just prior to the wedding feast. </vt:lpstr>
      <vt:lpstr>3:  Just such an investigation is depicted just prior to the wedding feast. </vt:lpstr>
      <vt:lpstr>4:  The Judgment must occur before Christ receives His kingdom, which happens just prior to His triumphant return. </vt:lpstr>
      <vt:lpstr>4:  The Judgment must occur before Christ receives His kingdom, which happens just prior to His triumphant return. </vt:lpstr>
      <vt:lpstr>5: The verb tense (aorist) describing the judgement suggests it has already started. </vt:lpstr>
      <vt:lpstr>6:  The books record our choices, and an investigation of these choices must occur before judgment can be rendered. </vt:lpstr>
      <vt:lpstr>6:  The books record our choices, and an investigation of these choices must occur before judgment can be rendered. </vt:lpstr>
      <vt:lpstr>6:  The books record our choices, and an investigation of these choices must occur before judgment can be rendered. </vt:lpstr>
      <vt:lpstr>6:  The books record our choices, and an investigation of these choices must occur before judgment can be rendered. </vt:lpstr>
      <vt:lpstr>6:  The books record our choices, and an investigation of these choices must occur before judgment can be rendered. </vt:lpstr>
      <vt:lpstr>6:  The books record our choices, and an investigation of these choices must occur before judgment can be rendered. </vt:lpstr>
      <vt:lpstr>7:  The DEAD are judged out of the books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2023-04-01T02:49:20Z</dcterms:created>
  <dcterms:modified xsi:type="dcterms:W3CDTF">2024-05-18T12:38:03Z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